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57" r:id="rId4"/>
    <p:sldId id="260" r:id="rId5"/>
    <p:sldId id="267" r:id="rId6"/>
    <p:sldId id="268" r:id="rId7"/>
    <p:sldId id="269" r:id="rId8"/>
    <p:sldId id="270" r:id="rId9"/>
    <p:sldId id="261" r:id="rId10"/>
    <p:sldId id="271" r:id="rId11"/>
    <p:sldId id="272" r:id="rId12"/>
    <p:sldId id="273" r:id="rId13"/>
    <p:sldId id="264" r:id="rId14"/>
    <p:sldId id="265" r:id="rId15"/>
    <p:sldId id="275" r:id="rId16"/>
    <p:sldId id="276" r:id="rId17"/>
    <p:sldId id="277" r:id="rId18"/>
    <p:sldId id="278" r:id="rId19"/>
    <p:sldId id="279" r:id="rId20"/>
    <p:sldId id="280" r:id="rId21"/>
    <p:sldId id="286" r:id="rId22"/>
    <p:sldId id="287" r:id="rId23"/>
    <p:sldId id="288" r:id="rId24"/>
    <p:sldId id="289" r:id="rId25"/>
    <p:sldId id="263" r:id="rId26"/>
    <p:sldId id="274" r:id="rId27"/>
    <p:sldId id="281" r:id="rId28"/>
    <p:sldId id="282" r:id="rId29"/>
    <p:sldId id="283" r:id="rId30"/>
    <p:sldId id="284" r:id="rId31"/>
    <p:sldId id="285" r:id="rId32"/>
    <p:sldId id="266" r:id="rId33"/>
    <p:sldId id="259" r:id="rId34"/>
    <p:sldId id="26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705" autoAdjust="0"/>
  </p:normalViewPr>
  <p:slideViewPr>
    <p:cSldViewPr snapToGrid="0">
      <p:cViewPr varScale="1">
        <p:scale>
          <a:sx n="100" d="100"/>
          <a:sy n="100" d="100"/>
        </p:scale>
        <p:origin x="936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C713BC-5487-409A-8F67-5E4CB2F481B7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C3416-6F99-4AAC-BE08-2D0ED5AA5E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037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030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콘솔을 확인해보면</a:t>
            </a:r>
            <a:r>
              <a:rPr lang="en-US" altLang="ko-KR" dirty="0"/>
              <a:t>, </a:t>
            </a:r>
            <a:r>
              <a:rPr lang="ko-KR" altLang="en-US" dirty="0"/>
              <a:t>노란색 선 </a:t>
            </a:r>
            <a:r>
              <a:rPr lang="ko-KR" altLang="en-US" dirty="0" err="1"/>
              <a:t>윗</a:t>
            </a:r>
            <a:r>
              <a:rPr lang="ko-KR" altLang="en-US" dirty="0"/>
              <a:t> 부분으로 배치 구성을 하고 이후로는 배치가 실행됨을 확인할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JobLauncherApplicationRunner</a:t>
            </a:r>
            <a:r>
              <a:rPr lang="ko-KR" altLang="en-US" dirty="0"/>
              <a:t>와 </a:t>
            </a:r>
            <a:r>
              <a:rPr lang="en-US" altLang="ko-KR" dirty="0" err="1"/>
              <a:t>SimpleJobLauncher</a:t>
            </a:r>
            <a:r>
              <a:rPr lang="ko-KR" altLang="en-US" dirty="0"/>
              <a:t>가 보인다</a:t>
            </a:r>
            <a:r>
              <a:rPr lang="en-US" altLang="ko-KR" dirty="0"/>
              <a:t>. </a:t>
            </a:r>
            <a:r>
              <a:rPr lang="ko-KR" altLang="en-US" dirty="0"/>
              <a:t>이미 알아봤듯 </a:t>
            </a:r>
            <a:r>
              <a:rPr lang="en-US" altLang="ko-KR" dirty="0" err="1"/>
              <a:t>JobLauncher</a:t>
            </a:r>
            <a:r>
              <a:rPr lang="ko-KR" altLang="en-US" dirty="0"/>
              <a:t>는 배치 </a:t>
            </a:r>
            <a:r>
              <a:rPr lang="en-US" altLang="ko-KR" dirty="0"/>
              <a:t>Job</a:t>
            </a:r>
            <a:r>
              <a:rPr lang="ko-KR" altLang="en-US" dirty="0"/>
              <a:t>을 실행하는 </a:t>
            </a:r>
            <a:r>
              <a:rPr lang="ko-KR" altLang="en-US" dirty="0" err="1"/>
              <a:t>진입점인데</a:t>
            </a:r>
            <a:r>
              <a:rPr lang="en-US" altLang="ko-KR" dirty="0"/>
              <a:t>, </a:t>
            </a:r>
            <a:r>
              <a:rPr lang="ko-KR" altLang="en-US" dirty="0"/>
              <a:t>스프링 부트는 기본적으로 스프링 배치가 제공하는 </a:t>
            </a:r>
            <a:r>
              <a:rPr lang="en-US" altLang="ko-KR" dirty="0" err="1"/>
              <a:t>SimpleJobLauncher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ko-KR" altLang="en-US" dirty="0"/>
              <a:t>스프링 배치의 </a:t>
            </a:r>
            <a:r>
              <a:rPr lang="en-US" altLang="ko-KR" dirty="0" err="1"/>
              <a:t>BatchAutoConfiguration</a:t>
            </a:r>
            <a:r>
              <a:rPr lang="en-US" altLang="ko-KR" dirty="0"/>
              <a:t> </a:t>
            </a:r>
            <a:r>
              <a:rPr lang="ko-KR" altLang="en-US" dirty="0"/>
              <a:t>내부에는 </a:t>
            </a:r>
            <a:r>
              <a:rPr lang="en-US" altLang="ko-KR" dirty="0" err="1"/>
              <a:t>ApplicationRunner</a:t>
            </a:r>
            <a:r>
              <a:rPr lang="ko-KR" altLang="en-US" dirty="0"/>
              <a:t>를 상속받은 </a:t>
            </a:r>
            <a:r>
              <a:rPr lang="en-US" altLang="ko-KR" dirty="0" err="1"/>
              <a:t>JobLauncherApplicationRunner</a:t>
            </a:r>
            <a:r>
              <a:rPr lang="ko-KR" altLang="en-US" dirty="0"/>
              <a:t>가 존재하는데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 err="1"/>
              <a:t>ApplicationRunner</a:t>
            </a:r>
            <a:r>
              <a:rPr lang="ko-KR" altLang="en-US" dirty="0"/>
              <a:t>가 구동 시에 자동으로 </a:t>
            </a:r>
            <a:r>
              <a:rPr lang="en-US" altLang="ko-KR" dirty="0" err="1"/>
              <a:t>JobLauncher</a:t>
            </a:r>
            <a:r>
              <a:rPr lang="ko-KR" altLang="en-US" dirty="0"/>
              <a:t>를 실행한다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450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</a:t>
            </a:r>
            <a:r>
              <a:rPr lang="en-US" altLang="ko-KR" dirty="0"/>
              <a:t>Job</a:t>
            </a:r>
            <a:r>
              <a:rPr lang="ko-KR" altLang="en-US" dirty="0"/>
              <a:t>을 두 번 실행해보았다</a:t>
            </a:r>
            <a:r>
              <a:rPr lang="en-US" altLang="ko-KR" dirty="0"/>
              <a:t>. </a:t>
            </a:r>
            <a:r>
              <a:rPr lang="ko-KR" altLang="en-US" dirty="0"/>
              <a:t>앞에서 </a:t>
            </a:r>
            <a:r>
              <a:rPr lang="en-US" altLang="ko-KR" dirty="0"/>
              <a:t>Job</a:t>
            </a:r>
            <a:r>
              <a:rPr lang="ko-KR" altLang="en-US" dirty="0"/>
              <a:t>의 논리적 실행 단위인 </a:t>
            </a:r>
            <a:r>
              <a:rPr lang="en-US" altLang="ko-KR" dirty="0" err="1"/>
              <a:t>JobInstance</a:t>
            </a:r>
            <a:r>
              <a:rPr lang="ko-KR" altLang="en-US" dirty="0"/>
              <a:t>가 </a:t>
            </a:r>
            <a:r>
              <a:rPr lang="en-US" altLang="ko-KR" dirty="0"/>
              <a:t>Job </a:t>
            </a:r>
            <a:r>
              <a:rPr lang="ko-KR" altLang="en-US" dirty="0"/>
              <a:t>이름과 파라미터로 식별된다는 것을 알아보았고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JobInstance</a:t>
            </a:r>
            <a:r>
              <a:rPr lang="ko-KR" altLang="en-US" dirty="0"/>
              <a:t>의 첫 번째 실행인 </a:t>
            </a:r>
            <a:r>
              <a:rPr lang="en-US" altLang="ko-KR" dirty="0" err="1"/>
              <a:t>JobExecution</a:t>
            </a:r>
            <a:r>
              <a:rPr lang="ko-KR" altLang="en-US" dirty="0"/>
              <a:t>이 성공적으로 끝났다는 것을 </a:t>
            </a:r>
            <a:r>
              <a:rPr lang="en-US" altLang="ko-KR" dirty="0"/>
              <a:t>BATCH_JOB_EXECUTION </a:t>
            </a:r>
            <a:r>
              <a:rPr lang="ko-KR" altLang="en-US" dirty="0"/>
              <a:t>테이블의 </a:t>
            </a:r>
            <a:r>
              <a:rPr lang="en-US" altLang="ko-KR" dirty="0"/>
              <a:t>STATUS, EXIT_CODE</a:t>
            </a:r>
            <a:r>
              <a:rPr lang="ko-KR" altLang="en-US" dirty="0"/>
              <a:t>를 통해 확인할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동일한 </a:t>
            </a:r>
            <a:r>
              <a:rPr lang="en-US" altLang="ko-KR" dirty="0" err="1"/>
              <a:t>JobInstance</a:t>
            </a:r>
            <a:r>
              <a:rPr lang="ko-KR" altLang="en-US" dirty="0"/>
              <a:t>에 대한 실행이므로</a:t>
            </a:r>
            <a:r>
              <a:rPr lang="en-US" altLang="ko-KR" dirty="0"/>
              <a:t>, BATCH_JOB_EXECUTION </a:t>
            </a:r>
            <a:r>
              <a:rPr lang="ko-KR" altLang="en-US" dirty="0"/>
              <a:t>테이블에서 볼 수 있듯 </a:t>
            </a:r>
            <a:r>
              <a:rPr lang="en-US" altLang="ko-KR" dirty="0"/>
              <a:t>EXIT_CODE</a:t>
            </a:r>
            <a:r>
              <a:rPr lang="ko-KR" altLang="en-US" dirty="0"/>
              <a:t>가 </a:t>
            </a:r>
            <a:r>
              <a:rPr lang="en-US" altLang="ko-KR" dirty="0"/>
              <a:t>NOOP</a:t>
            </a:r>
            <a:r>
              <a:rPr lang="ko-KR" altLang="en-US" dirty="0"/>
              <a:t>으로 표시되어 있다</a:t>
            </a:r>
            <a:r>
              <a:rPr lang="en-US" altLang="ko-KR" dirty="0"/>
              <a:t>. </a:t>
            </a:r>
            <a:r>
              <a:rPr lang="ko-KR" altLang="en-US" dirty="0"/>
              <a:t>이는 배치 작업을 처리할 게 없다는 의미이며</a:t>
            </a:r>
            <a:r>
              <a:rPr lang="en-US" altLang="ko-KR" dirty="0"/>
              <a:t>, </a:t>
            </a:r>
            <a:r>
              <a:rPr lang="ko-KR" altLang="en-US" dirty="0"/>
              <a:t>그 이유는 </a:t>
            </a:r>
            <a:r>
              <a:rPr lang="en-US" altLang="ko-KR" dirty="0"/>
              <a:t>STATUS</a:t>
            </a:r>
            <a:r>
              <a:rPr lang="ko-KR" altLang="en-US" dirty="0"/>
              <a:t>에서 볼 수 있듯 배치 작업이 이미 성공적으로 완료</a:t>
            </a:r>
            <a:r>
              <a:rPr lang="en-US" altLang="ko-KR" dirty="0"/>
              <a:t>(COMPLETE)</a:t>
            </a:r>
            <a:r>
              <a:rPr lang="ko-KR" altLang="en-US" dirty="0"/>
              <a:t>되었기 때문이다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034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21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지금까지 스프링 배치를 이용해 </a:t>
            </a:r>
            <a:r>
              <a:rPr lang="en-US" altLang="ko-KR" dirty="0"/>
              <a:t>Hello world</a:t>
            </a:r>
            <a:r>
              <a:rPr lang="ko-KR" altLang="en-US" dirty="0"/>
              <a:t>를 찍어보았는데</a:t>
            </a:r>
            <a:r>
              <a:rPr lang="en-US" altLang="ko-KR" dirty="0"/>
              <a:t>, </a:t>
            </a:r>
            <a:r>
              <a:rPr lang="ko-KR" altLang="en-US" dirty="0"/>
              <a:t>이는 순차적으로 </a:t>
            </a:r>
            <a:r>
              <a:rPr lang="en-US" altLang="ko-KR" dirty="0"/>
              <a:t>Step</a:t>
            </a:r>
            <a:r>
              <a:rPr lang="ko-KR" altLang="en-US" dirty="0"/>
              <a:t>을 실행시키는 </a:t>
            </a:r>
            <a:r>
              <a:rPr lang="en-US" altLang="ko-KR" dirty="0"/>
              <a:t>Job</a:t>
            </a:r>
            <a:r>
              <a:rPr lang="ko-KR" altLang="en-US" dirty="0"/>
              <a:t>으로 콘솔에서도 확인할 수 있듯 </a:t>
            </a:r>
            <a:r>
              <a:rPr lang="en-US" altLang="ko-KR" dirty="0" err="1"/>
              <a:t>SimpleJob</a:t>
            </a:r>
            <a:r>
              <a:rPr lang="ko-KR" altLang="en-US" dirty="0"/>
              <a:t>이었다</a:t>
            </a:r>
            <a:r>
              <a:rPr lang="en-US" altLang="ko-KR" dirty="0"/>
              <a:t>. </a:t>
            </a:r>
            <a:r>
              <a:rPr lang="ko-KR" altLang="en-US" dirty="0"/>
              <a:t>한편 특정 조건에 따라 </a:t>
            </a:r>
            <a:r>
              <a:rPr lang="en-US" altLang="ko-KR" dirty="0"/>
              <a:t>Step</a:t>
            </a:r>
            <a:r>
              <a:rPr lang="ko-KR" altLang="en-US" dirty="0"/>
              <a:t>을 실행시키는 </a:t>
            </a:r>
            <a:r>
              <a:rPr lang="en-US" altLang="ko-KR" dirty="0"/>
              <a:t>Job</a:t>
            </a:r>
            <a:r>
              <a:rPr lang="ko-KR" altLang="en-US" dirty="0"/>
              <a:t>을 가리키는 </a:t>
            </a:r>
            <a:r>
              <a:rPr lang="en-US" altLang="ko-KR" dirty="0" err="1"/>
              <a:t>FlowJob</a:t>
            </a:r>
            <a:r>
              <a:rPr lang="ko-KR" altLang="en-US" dirty="0"/>
              <a:t>을 알아보자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583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B5A6B-3263-7457-9303-AAC303F3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E832A2-4D84-D85B-FF81-9484BE1889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AD0EBE6-C460-8A3B-DA0E-0750DB14E8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C5996-F43E-1C2B-DFC1-68AB39261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3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37EE9-2B5B-5DAD-4CB6-6E5576C29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CE4CE8-1FEA-3059-877A-D884E9AF72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81CF8C-4EE6-35B6-535F-D3E69BBF65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80BB4-5744-18BB-E40D-0FD6EE235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56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37D92-A408-A335-7793-62CB10CE1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3E168A7-9582-C9FF-F8F1-D76432DA80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D6E91F-F486-3DA3-884E-0D19C5DED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3BD81-06AA-397A-E3E2-3684DD92C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50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002A2-C51E-14E4-2818-4EB31FCA2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583F388-8CE0-83E8-ED66-210018F9B4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DB02B4-9174-DFB3-30C1-C8B3197CE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765D7C-7D8F-5B8A-72EF-B7C123ED6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91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557FE-8D1B-2724-659E-ECE212B4F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227E43-388C-1840-6E55-18857DB31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9B0DB2-E65F-39EF-2165-0CEB49254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배치 상태를 보면 </a:t>
            </a:r>
            <a:r>
              <a:rPr lang="en-US" altLang="ko-KR" dirty="0"/>
              <a:t>Step1</a:t>
            </a:r>
            <a:r>
              <a:rPr lang="ko-KR" altLang="en-US" dirty="0"/>
              <a:t>의 경우 작업이 실패</a:t>
            </a:r>
            <a:r>
              <a:rPr lang="en-US" altLang="ko-KR" dirty="0"/>
              <a:t>(FAILED)</a:t>
            </a:r>
            <a:r>
              <a:rPr lang="ko-KR" altLang="en-US" dirty="0"/>
              <a:t>했음을 확인할 수 있으며</a:t>
            </a:r>
            <a:r>
              <a:rPr lang="en-US" altLang="ko-KR" dirty="0"/>
              <a:t>, </a:t>
            </a:r>
            <a:r>
              <a:rPr lang="ko-KR" altLang="en-US" dirty="0"/>
              <a:t>그 원인은 </a:t>
            </a:r>
            <a:r>
              <a:rPr lang="en-US" altLang="ko-KR" dirty="0"/>
              <a:t>Runtime </a:t>
            </a:r>
            <a:r>
              <a:rPr lang="ko-KR" altLang="en-US" dirty="0"/>
              <a:t>에러에 의한 </a:t>
            </a:r>
            <a:r>
              <a:rPr lang="en-US" altLang="ko-KR" dirty="0"/>
              <a:t>ABANDONED </a:t>
            </a:r>
            <a:r>
              <a:rPr lang="ko-KR" altLang="en-US" dirty="0"/>
              <a:t>상태임</a:t>
            </a:r>
            <a:r>
              <a:rPr lang="en-US" altLang="ko-KR" dirty="0"/>
              <a:t>(?)</a:t>
            </a:r>
            <a:r>
              <a:rPr lang="ko-KR" altLang="en-US" dirty="0"/>
              <a:t>을 알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BB5D47-578C-CF37-5471-2BF6208C4C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881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3308-592D-E09B-4056-419544A21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3DD7B7-CC47-1897-8BF3-920EC4D7DA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EEB5632-988F-CE97-2D1F-EF95D0C57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배치 실행 시 예외의 경우 다시 실행 시 어떻게 미완료 작업 처리할 수 있는지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C26E99-3BEF-9398-4607-EB6C99872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8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79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046F4-F916-0F4F-EEE6-66E037077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9E7355-546B-62F5-0055-DF21C7CC0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6F20BC-EFEE-D751-1DAF-1DBFECD74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언급했듯 </a:t>
            </a:r>
            <a:r>
              <a:rPr lang="en-US" altLang="ko-KR" dirty="0"/>
              <a:t>Chunk </a:t>
            </a:r>
            <a:r>
              <a:rPr lang="ko-KR" altLang="en-US" dirty="0"/>
              <a:t>모델은 처리할 데이터를 </a:t>
            </a:r>
            <a:r>
              <a:rPr lang="en-US" altLang="ko-KR" dirty="0"/>
              <a:t>Chunk </a:t>
            </a:r>
            <a:r>
              <a:rPr lang="ko-KR" altLang="en-US" dirty="0"/>
              <a:t>단위로 처리하는 방식이다</a:t>
            </a:r>
            <a:r>
              <a:rPr lang="en-US" altLang="ko-KR" dirty="0"/>
              <a:t>. </a:t>
            </a:r>
            <a:r>
              <a:rPr lang="ko-KR" altLang="en-US" dirty="0"/>
              <a:t>여기서는 </a:t>
            </a:r>
            <a:r>
              <a:rPr lang="en-US" altLang="ko-KR" dirty="0"/>
              <a:t>10</a:t>
            </a:r>
            <a:r>
              <a:rPr lang="ko-KR" altLang="en-US" dirty="0"/>
              <a:t>개의 단위로 설정하였고</a:t>
            </a:r>
            <a:r>
              <a:rPr lang="en-US" altLang="ko-KR" dirty="0"/>
              <a:t> </a:t>
            </a:r>
            <a:r>
              <a:rPr lang="ko-KR" altLang="en-US" dirty="0"/>
              <a:t>이 단위에 따라 </a:t>
            </a:r>
            <a:r>
              <a:rPr lang="en-US" altLang="ko-KR" dirty="0" err="1"/>
              <a:t>ItemReader</a:t>
            </a:r>
            <a:r>
              <a:rPr lang="en-US" altLang="ko-KR" dirty="0"/>
              <a:t>, </a:t>
            </a:r>
            <a:r>
              <a:rPr lang="en-US" altLang="ko-KR" dirty="0" err="1"/>
              <a:t>ItemProcessor</a:t>
            </a:r>
            <a:r>
              <a:rPr lang="en-US" altLang="ko-KR" dirty="0"/>
              <a:t>, </a:t>
            </a:r>
            <a:r>
              <a:rPr lang="en-US" altLang="ko-KR" dirty="0" err="1"/>
              <a:t>ItemWriter</a:t>
            </a:r>
            <a:r>
              <a:rPr lang="en-US" altLang="ko-KR" dirty="0"/>
              <a:t> </a:t>
            </a:r>
            <a:r>
              <a:rPr lang="ko-KR" altLang="en-US" dirty="0"/>
              <a:t>구현체를 호출하여 반복 실행한다</a:t>
            </a:r>
            <a:r>
              <a:rPr lang="en-US" altLang="ko-KR" dirty="0"/>
              <a:t>. </a:t>
            </a:r>
            <a:r>
              <a:rPr lang="ko-KR" altLang="en-US" dirty="0"/>
              <a:t>스프링 배치에서는 이 인터페이스들의 다양한 구현체를 이미 제공하는데</a:t>
            </a:r>
            <a:r>
              <a:rPr lang="en-US" altLang="ko-KR" dirty="0"/>
              <a:t>, </a:t>
            </a:r>
            <a:r>
              <a:rPr lang="ko-KR" altLang="en-US" dirty="0"/>
              <a:t>여기서는 파일로 데이터를 읽어 들여 콘솔로 찍어보는 것을 해볼 것이므로 </a:t>
            </a:r>
            <a:r>
              <a:rPr lang="en-US" altLang="ko-KR" dirty="0" err="1"/>
              <a:t>ItemReader</a:t>
            </a:r>
            <a:r>
              <a:rPr lang="ko-KR" altLang="en-US" dirty="0"/>
              <a:t>의 구현체로 </a:t>
            </a:r>
            <a:r>
              <a:rPr lang="en-US" altLang="ko-KR" dirty="0" err="1"/>
              <a:t>FlatFileItemReader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en-US" altLang="ko-KR" dirty="0" err="1"/>
              <a:t>ItemProcessor</a:t>
            </a:r>
            <a:r>
              <a:rPr lang="ko-KR" altLang="en-US" dirty="0"/>
              <a:t>와 </a:t>
            </a:r>
            <a:r>
              <a:rPr lang="en-US" altLang="ko-KR" dirty="0" err="1"/>
              <a:t>ItemWriter</a:t>
            </a:r>
            <a:r>
              <a:rPr lang="ko-KR" altLang="en-US" dirty="0"/>
              <a:t>의 경우 간단한 동작이므로 구현체를 사용하지 않고 작성했다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전체적인 흐름은 </a:t>
            </a:r>
            <a:r>
              <a:rPr lang="en-US" altLang="ko-KR" dirty="0" err="1"/>
              <a:t>FlatFileItemReader</a:t>
            </a:r>
            <a:r>
              <a:rPr lang="ko-KR" altLang="en-US" dirty="0"/>
              <a:t>가 파일에서 한 </a:t>
            </a:r>
            <a:r>
              <a:rPr lang="ko-KR" altLang="en-US" dirty="0" err="1"/>
              <a:t>줄씩</a:t>
            </a:r>
            <a:r>
              <a:rPr lang="ko-KR" altLang="en-US" dirty="0"/>
              <a:t> 데이터를 읽어 </a:t>
            </a:r>
            <a:r>
              <a:rPr lang="en-US" altLang="ko-KR" dirty="0"/>
              <a:t>Player </a:t>
            </a:r>
            <a:r>
              <a:rPr lang="ko-KR" altLang="en-US" dirty="0"/>
              <a:t>객체로 변환하고</a:t>
            </a:r>
            <a:r>
              <a:rPr lang="en-US" altLang="ko-KR" dirty="0"/>
              <a:t>, </a:t>
            </a:r>
            <a:r>
              <a:rPr lang="en-US" altLang="ko-KR" dirty="0" err="1"/>
              <a:t>ItemProcessor</a:t>
            </a:r>
            <a:r>
              <a:rPr lang="ko-KR" altLang="en-US" dirty="0"/>
              <a:t>에서 조건에 맞는 </a:t>
            </a:r>
            <a:r>
              <a:rPr lang="en-US" altLang="ko-KR" dirty="0"/>
              <a:t>Player </a:t>
            </a:r>
            <a:r>
              <a:rPr lang="ko-KR" altLang="en-US" dirty="0"/>
              <a:t>객체를 반환한다</a:t>
            </a:r>
            <a:r>
              <a:rPr lang="en-US" altLang="ko-KR" dirty="0"/>
              <a:t>. </a:t>
            </a:r>
            <a:r>
              <a:rPr lang="ko-KR" altLang="en-US" dirty="0"/>
              <a:t>여기서는 한국 국적의 축구선수가 아닌 경우 </a:t>
            </a:r>
            <a:r>
              <a:rPr lang="en-US" altLang="ko-KR" dirty="0"/>
              <a:t>null</a:t>
            </a:r>
            <a:r>
              <a:rPr lang="ko-KR" altLang="en-US" dirty="0"/>
              <a:t>을 반환해 제외해준다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 err="1"/>
              <a:t>ItemWriter</a:t>
            </a:r>
            <a:r>
              <a:rPr lang="ko-KR" altLang="en-US" dirty="0"/>
              <a:t>가 </a:t>
            </a:r>
            <a:r>
              <a:rPr lang="en-US" altLang="ko-KR" dirty="0"/>
              <a:t>chunk</a:t>
            </a:r>
            <a:r>
              <a:rPr lang="ko-KR" altLang="en-US" dirty="0"/>
              <a:t>로 전달된 </a:t>
            </a:r>
            <a:r>
              <a:rPr lang="en-US" altLang="ko-KR" dirty="0"/>
              <a:t>Player </a:t>
            </a:r>
            <a:r>
              <a:rPr lang="ko-KR" altLang="en-US" dirty="0"/>
              <a:t>리스트를 콘솔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6EA645-C00D-5BE8-C6A8-A62334CF1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169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141BF-07E6-8E32-8F3B-8F9A79A7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F44A15-9AC5-B648-9A81-177B921A96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E02396-789B-A3D8-1683-C3B81FCC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콘솔을 보면 </a:t>
            </a:r>
            <a:r>
              <a:rPr lang="ko-KR" altLang="en-US" dirty="0" err="1"/>
              <a:t>청크</a:t>
            </a:r>
            <a:r>
              <a:rPr lang="ko-KR" altLang="en-US" dirty="0"/>
              <a:t> 단위로 </a:t>
            </a:r>
            <a:r>
              <a:rPr lang="en-US" altLang="ko-KR" dirty="0" err="1"/>
              <a:t>ItemReader</a:t>
            </a:r>
            <a:r>
              <a:rPr lang="en-US" altLang="ko-KR" dirty="0"/>
              <a:t>, </a:t>
            </a:r>
            <a:r>
              <a:rPr lang="en-US" altLang="ko-KR" dirty="0" err="1"/>
              <a:t>ItemProcessor</a:t>
            </a:r>
            <a:r>
              <a:rPr lang="en-US" altLang="ko-KR" dirty="0"/>
              <a:t>, </a:t>
            </a:r>
            <a:r>
              <a:rPr lang="en-US" altLang="ko-KR" dirty="0" err="1"/>
              <a:t>ItemWriter</a:t>
            </a:r>
            <a:r>
              <a:rPr lang="ko-KR" altLang="en-US" dirty="0"/>
              <a:t>가 반복 실행되었음을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02B78-F344-61B8-6D3E-B5D4C9D9F1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187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D71FB-5453-3CAC-7E11-0AE4CE8FA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C1FD12-D2BC-4FEE-A9D6-CC270F965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A84EBC-8B80-2ED3-158F-2A7FE29052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콘솔이 아니라 파일로 읽어 들인 데이터를 </a:t>
            </a:r>
            <a:r>
              <a:rPr lang="en-US" altLang="ko-KR" dirty="0"/>
              <a:t>DB</a:t>
            </a:r>
            <a:r>
              <a:rPr lang="ko-KR" altLang="en-US" dirty="0"/>
              <a:t>에 적재해본다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ItemWriter</a:t>
            </a:r>
            <a:r>
              <a:rPr lang="ko-KR" altLang="en-US" dirty="0"/>
              <a:t>의 구현체로 </a:t>
            </a:r>
            <a:r>
              <a:rPr lang="en-US" altLang="ko-KR" dirty="0" err="1"/>
              <a:t>JdbcBatchItemWriter</a:t>
            </a:r>
            <a:r>
              <a:rPr lang="ko-KR" altLang="en-US" dirty="0"/>
              <a:t>를 사용한다</a:t>
            </a:r>
            <a:r>
              <a:rPr lang="en-US" altLang="ko-KR" dirty="0"/>
              <a:t>. </a:t>
            </a:r>
            <a:r>
              <a:rPr lang="ko-KR" altLang="en-US" dirty="0"/>
              <a:t>이는 내부적으로 </a:t>
            </a:r>
            <a:r>
              <a:rPr lang="en-US" altLang="ko-KR" dirty="0" err="1"/>
              <a:t>JdbcTemplate</a:t>
            </a:r>
            <a:r>
              <a:rPr lang="ko-KR" altLang="en-US" dirty="0"/>
              <a:t>을 사용한다고 한다</a:t>
            </a:r>
            <a:r>
              <a:rPr lang="en-US" altLang="ko-KR" dirty="0"/>
              <a:t>. </a:t>
            </a:r>
            <a:r>
              <a:rPr lang="ko-KR" altLang="en-US" dirty="0"/>
              <a:t>참고로 코드에서 </a:t>
            </a:r>
            <a:r>
              <a:rPr lang="en-US" altLang="ko-KR" dirty="0" err="1"/>
              <a:t>setItemSqlParameterSourceProvider</a:t>
            </a:r>
            <a:r>
              <a:rPr lang="ko-KR" altLang="en-US" dirty="0"/>
              <a:t>로 전달해주는 </a:t>
            </a:r>
            <a:r>
              <a:rPr lang="en-US" altLang="ko-KR" dirty="0" err="1"/>
              <a:t>BeanPropertyItemSqlParameterSourceProvider</a:t>
            </a:r>
            <a:r>
              <a:rPr lang="ko-KR" altLang="en-US" dirty="0"/>
              <a:t>는 </a:t>
            </a:r>
            <a:r>
              <a:rPr lang="en-US" altLang="ko-KR" dirty="0"/>
              <a:t>Java Bean</a:t>
            </a:r>
            <a:r>
              <a:rPr lang="ko-KR" altLang="en-US" dirty="0"/>
              <a:t>의 프로퍼티를 </a:t>
            </a:r>
            <a:r>
              <a:rPr lang="en-US" altLang="ko-KR" dirty="0"/>
              <a:t>SQL </a:t>
            </a:r>
            <a:r>
              <a:rPr lang="ko-KR" altLang="en-US" dirty="0"/>
              <a:t>쿼리의 매개변수로 변환해주는 기능을 제공한다고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정리하면 매 </a:t>
            </a:r>
            <a:r>
              <a:rPr lang="ko-KR" altLang="en-US" dirty="0" err="1"/>
              <a:t>청크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 err="1"/>
              <a:t>ItemReader</a:t>
            </a:r>
            <a:r>
              <a:rPr lang="ko-KR" altLang="en-US" dirty="0"/>
              <a:t>에서 넘어온 </a:t>
            </a:r>
            <a:r>
              <a:rPr lang="en-US" altLang="ko-KR" dirty="0"/>
              <a:t>10</a:t>
            </a:r>
            <a:r>
              <a:rPr lang="ko-KR" altLang="en-US" dirty="0"/>
              <a:t>개 단위 중 </a:t>
            </a:r>
            <a:r>
              <a:rPr lang="en-US" altLang="ko-KR" dirty="0" err="1"/>
              <a:t>ItemProcessor</a:t>
            </a:r>
            <a:r>
              <a:rPr lang="ko-KR" altLang="en-US" dirty="0"/>
              <a:t>에서 필터링 된 만큼 데이터가 전달될 때마다 </a:t>
            </a:r>
            <a:r>
              <a:rPr lang="en-US" altLang="ko-KR" dirty="0" err="1"/>
              <a:t>JdbcBatchItemWriter</a:t>
            </a:r>
            <a:r>
              <a:rPr lang="ko-KR" altLang="en-US" dirty="0"/>
              <a:t>는 </a:t>
            </a:r>
            <a:r>
              <a:rPr lang="en-US" altLang="ko-KR" dirty="0"/>
              <a:t>execute </a:t>
            </a:r>
            <a:r>
              <a:rPr lang="ko-KR" altLang="en-US" dirty="0"/>
              <a:t>메소드를 자동으로 호출하여 데이터베이스에 저장한다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EB7697-10FD-AF54-462C-3F6A306673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122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A06D2-15B8-3F6E-2300-EAE1E23D7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6993E2-AA97-0592-984E-7AFD25F63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F7D5FB-F7E5-B2FC-C209-1536C047B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필터링된</a:t>
            </a:r>
            <a:r>
              <a:rPr lang="ko-KR" altLang="en-US"/>
              <a:t> 데이터가 </a:t>
            </a:r>
            <a:r>
              <a:rPr lang="en-US" altLang="ko-KR" dirty="0"/>
              <a:t>DB</a:t>
            </a:r>
            <a:r>
              <a:rPr lang="ko-KR" altLang="en-US" dirty="0"/>
              <a:t>에 저장되었음을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A9B1F-986F-493A-D741-7450C741E4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98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스프링 배치 실행 시 </a:t>
            </a:r>
            <a:r>
              <a:rPr lang="en-US" altLang="ko-KR" dirty="0" err="1"/>
              <a:t>SimpleJobLauncher</a:t>
            </a:r>
            <a:r>
              <a:rPr lang="ko-KR" altLang="en-US" dirty="0"/>
              <a:t>를 실행시키는 것은 </a:t>
            </a:r>
            <a:r>
              <a:rPr lang="en-US" altLang="ko-KR" dirty="0" err="1"/>
              <a:t>JobLauncherApplicationRunner</a:t>
            </a:r>
            <a:r>
              <a:rPr lang="ko-KR" altLang="en-US" dirty="0"/>
              <a:t>였다</a:t>
            </a:r>
            <a:r>
              <a:rPr lang="en-US" altLang="ko-KR" dirty="0"/>
              <a:t>. </a:t>
            </a:r>
            <a:r>
              <a:rPr lang="ko-KR" altLang="en-US" dirty="0"/>
              <a:t>좀 더 확실히 말하면 </a:t>
            </a:r>
            <a:r>
              <a:rPr lang="en-US" altLang="ko-KR" dirty="0"/>
              <a:t>SpringBoot3 </a:t>
            </a:r>
            <a:r>
              <a:rPr lang="ko-KR" altLang="en-US" dirty="0"/>
              <a:t>기준이고</a:t>
            </a:r>
            <a:r>
              <a:rPr lang="en-US" altLang="ko-KR" dirty="0"/>
              <a:t>, @EnableBatchProcessing</a:t>
            </a:r>
            <a:r>
              <a:rPr lang="ko-KR" altLang="en-US" dirty="0"/>
              <a:t>이 붙지 않을 때였다</a:t>
            </a:r>
            <a:r>
              <a:rPr lang="en-US" altLang="ko-KR" dirty="0"/>
              <a:t>. </a:t>
            </a:r>
            <a:r>
              <a:rPr lang="ko-KR" altLang="en-US" dirty="0"/>
              <a:t>반면 스프링배치 완벽가이드에 나와 있듯</a:t>
            </a:r>
            <a:r>
              <a:rPr lang="en-US" altLang="ko-KR" dirty="0"/>
              <a:t> SpringBoot2 </a:t>
            </a:r>
            <a:r>
              <a:rPr lang="ko-KR" altLang="en-US" dirty="0"/>
              <a:t>기준으로는 </a:t>
            </a:r>
            <a:r>
              <a:rPr lang="en-US" altLang="ko-KR" dirty="0" err="1"/>
              <a:t>JobLauncherCommandLineRunner</a:t>
            </a:r>
            <a:r>
              <a:rPr lang="ko-KR" altLang="en-US" dirty="0"/>
              <a:t>를 사용해 </a:t>
            </a:r>
            <a:r>
              <a:rPr lang="en-US" altLang="ko-KR" dirty="0"/>
              <a:t>Job</a:t>
            </a:r>
            <a:r>
              <a:rPr lang="ko-KR" altLang="en-US" dirty="0"/>
              <a:t>을 시작한다</a:t>
            </a:r>
            <a:r>
              <a:rPr lang="en-US" altLang="ko-KR" dirty="0"/>
              <a:t>. </a:t>
            </a:r>
            <a:r>
              <a:rPr lang="ko-KR" altLang="en-US" dirty="0"/>
              <a:t>이 </a:t>
            </a:r>
            <a:r>
              <a:rPr lang="en-US" altLang="ko-KR" dirty="0" err="1"/>
              <a:t>CommandLineRunner</a:t>
            </a:r>
            <a:r>
              <a:rPr lang="en-US" altLang="ko-KR" dirty="0"/>
              <a:t> </a:t>
            </a:r>
            <a:r>
              <a:rPr lang="ko-KR" altLang="en-US" dirty="0"/>
              <a:t>구현체는 별도의 구성 없이 기동 시 </a:t>
            </a:r>
            <a:r>
              <a:rPr lang="en-US" altLang="ko-KR" dirty="0" err="1"/>
              <a:t>ApplicationContext</a:t>
            </a:r>
            <a:r>
              <a:rPr lang="ko-KR" altLang="en-US" dirty="0"/>
              <a:t>에 정의된 </a:t>
            </a:r>
            <a:r>
              <a:rPr lang="en-US" altLang="ko-KR" dirty="0"/>
              <a:t>Job </a:t>
            </a:r>
            <a:r>
              <a:rPr lang="ko-KR" altLang="en-US" dirty="0"/>
              <a:t>타입의 모든 빈을 실행한다</a:t>
            </a:r>
            <a:r>
              <a:rPr lang="en-US" altLang="ko-KR" dirty="0"/>
              <a:t>(</a:t>
            </a:r>
            <a:r>
              <a:rPr lang="ko-KR" altLang="en-US" dirty="0"/>
              <a:t>단</a:t>
            </a:r>
            <a:r>
              <a:rPr lang="en-US" altLang="ko-KR" dirty="0"/>
              <a:t>, @EnableBatchProcessing</a:t>
            </a:r>
            <a:r>
              <a:rPr lang="ko-KR" altLang="en-US" dirty="0"/>
              <a:t>을 붙여야 한다</a:t>
            </a:r>
            <a:r>
              <a:rPr lang="en-US" altLang="ko-KR" dirty="0"/>
              <a:t>).</a:t>
            </a:r>
          </a:p>
          <a:p>
            <a:endParaRPr lang="en-US" altLang="ko-KR" dirty="0"/>
          </a:p>
          <a:p>
            <a:r>
              <a:rPr lang="ko-KR" altLang="en-US" dirty="0"/>
              <a:t>한편 </a:t>
            </a:r>
            <a:r>
              <a:rPr lang="ko-KR" altLang="en-US" dirty="0" err="1"/>
              <a:t>스프링부트</a:t>
            </a:r>
            <a:r>
              <a:rPr lang="ko-KR" altLang="en-US" dirty="0"/>
              <a:t> 기동 시 </a:t>
            </a:r>
            <a:r>
              <a:rPr lang="en-US" altLang="ko-KR" dirty="0"/>
              <a:t>Job </a:t>
            </a:r>
            <a:r>
              <a:rPr lang="ko-KR" altLang="en-US" dirty="0"/>
              <a:t>자동 실행이 아닌 사용자가 배치를 실행할 수 있는 방법은 두 가지가 있다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en-US" altLang="ko-KR" dirty="0" err="1"/>
              <a:t>CommandLineJobRunner</a:t>
            </a:r>
            <a:r>
              <a:rPr lang="ko-KR" altLang="en-US" dirty="0"/>
              <a:t>와 </a:t>
            </a:r>
            <a:r>
              <a:rPr lang="en-US" altLang="ko-KR" dirty="0" err="1"/>
              <a:t>JobRegistryBackgroundJobRunner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8106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예약 실행을 위해 비교적 익숙한 스프링 </a:t>
            </a:r>
            <a:r>
              <a:rPr lang="ko-KR" altLang="en-US" dirty="0" err="1"/>
              <a:t>스케쥴러를</a:t>
            </a:r>
            <a:r>
              <a:rPr lang="ko-KR" altLang="en-US" dirty="0"/>
              <a:t> 사용해보았다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561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클래스 다이어그램을 통해 </a:t>
            </a:r>
            <a:r>
              <a:rPr lang="en-US" altLang="ko-KR" dirty="0"/>
              <a:t>Batch </a:t>
            </a:r>
            <a:r>
              <a:rPr lang="ko-KR" altLang="en-US" dirty="0"/>
              <a:t>흐름을 살펴보면</a:t>
            </a:r>
            <a:r>
              <a:rPr lang="en-US" altLang="ko-KR" dirty="0"/>
              <a:t>, </a:t>
            </a:r>
            <a:r>
              <a:rPr lang="ko-KR" altLang="en-US" dirty="0"/>
              <a:t>최초 </a:t>
            </a:r>
            <a:r>
              <a:rPr lang="en-US" altLang="ko-KR" dirty="0"/>
              <a:t>Job </a:t>
            </a:r>
            <a:r>
              <a:rPr lang="ko-KR" altLang="en-US" dirty="0"/>
              <a:t>타입 </a:t>
            </a:r>
            <a:r>
              <a:rPr lang="en-US" altLang="ko-KR" dirty="0"/>
              <a:t>Bean </a:t>
            </a:r>
            <a:r>
              <a:rPr lang="ko-KR" altLang="en-US" dirty="0"/>
              <a:t>생성 시 </a:t>
            </a:r>
            <a:r>
              <a:rPr lang="en-US" altLang="ko-KR" dirty="0"/>
              <a:t>Job Launcher</a:t>
            </a:r>
            <a:r>
              <a:rPr lang="ko-KR" altLang="en-US" dirty="0"/>
              <a:t> 객체에 의해 </a:t>
            </a:r>
            <a:r>
              <a:rPr lang="en-US" altLang="ko-KR" dirty="0"/>
              <a:t>Batch</a:t>
            </a:r>
            <a:r>
              <a:rPr lang="ko-KR" altLang="en-US" dirty="0"/>
              <a:t>의 실행 단위인 </a:t>
            </a:r>
            <a:r>
              <a:rPr lang="en-US" altLang="ko-KR" dirty="0"/>
              <a:t>Job</a:t>
            </a:r>
            <a:r>
              <a:rPr lang="ko-KR" altLang="en-US" dirty="0"/>
              <a:t>이 실행된다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/>
              <a:t>Job</a:t>
            </a:r>
            <a:r>
              <a:rPr lang="ko-KR" altLang="en-US" dirty="0"/>
              <a:t>은 </a:t>
            </a:r>
            <a:r>
              <a:rPr lang="en-US" altLang="ko-KR" dirty="0"/>
              <a:t>n</a:t>
            </a:r>
            <a:r>
              <a:rPr lang="ko-KR" altLang="en-US" dirty="0"/>
              <a:t>개의 세부 실행 단위인 </a:t>
            </a:r>
            <a:r>
              <a:rPr lang="en-US" altLang="ko-KR" dirty="0"/>
              <a:t>Step</a:t>
            </a:r>
            <a:r>
              <a:rPr lang="ko-KR" altLang="en-US" dirty="0"/>
              <a:t>을 실행</a:t>
            </a:r>
            <a:r>
              <a:rPr lang="en-US" altLang="ko-KR" dirty="0"/>
              <a:t>, </a:t>
            </a:r>
            <a:r>
              <a:rPr lang="ko-KR" altLang="en-US" dirty="0"/>
              <a:t>관리할 수 있다</a:t>
            </a:r>
            <a:r>
              <a:rPr lang="en-US" altLang="ko-KR" dirty="0"/>
              <a:t>. </a:t>
            </a:r>
            <a:r>
              <a:rPr lang="ko-KR" altLang="en-US" dirty="0"/>
              <a:t>이를 테면 하나의 </a:t>
            </a:r>
            <a:r>
              <a:rPr lang="en-US" altLang="ko-KR" dirty="0"/>
              <a:t>Job</a:t>
            </a:r>
            <a:r>
              <a:rPr lang="ko-KR" altLang="en-US" dirty="0"/>
              <a:t>이 </a:t>
            </a:r>
            <a:r>
              <a:rPr lang="en-US" altLang="ko-KR" dirty="0"/>
              <a:t>A Step</a:t>
            </a:r>
            <a:r>
              <a:rPr lang="ko-KR" altLang="en-US" dirty="0"/>
              <a:t>을 실행한 후 조건에 따라 </a:t>
            </a:r>
            <a:r>
              <a:rPr lang="en-US" altLang="ko-KR" dirty="0"/>
              <a:t>B Step </a:t>
            </a:r>
            <a:r>
              <a:rPr lang="ko-KR" altLang="en-US" dirty="0"/>
              <a:t>또는 </a:t>
            </a:r>
            <a:r>
              <a:rPr lang="en-US" altLang="ko-KR" dirty="0"/>
              <a:t>C Step</a:t>
            </a:r>
            <a:r>
              <a:rPr lang="ko-KR" altLang="en-US" dirty="0"/>
              <a:t>을 실행할 수 있다</a:t>
            </a:r>
            <a:r>
              <a:rPr lang="en-US" altLang="ko-KR" dirty="0"/>
              <a:t>. Step</a:t>
            </a:r>
            <a:r>
              <a:rPr lang="ko-KR" altLang="en-US" dirty="0"/>
              <a:t>의 실행 단위는 두 가지가 있고</a:t>
            </a:r>
            <a:r>
              <a:rPr lang="en-US" altLang="ko-KR" dirty="0"/>
              <a:t>, </a:t>
            </a:r>
            <a:r>
              <a:rPr lang="ko-KR" altLang="en-US" dirty="0"/>
              <a:t>그 중 먼저 </a:t>
            </a:r>
            <a:r>
              <a:rPr lang="en-US" altLang="ko-KR" dirty="0" err="1"/>
              <a:t>Tasklet</a:t>
            </a:r>
            <a:r>
              <a:rPr lang="ko-KR" altLang="en-US" dirty="0"/>
              <a:t>을 알아본다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85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9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 err="1"/>
              <a:t>Tasklet</a:t>
            </a:r>
            <a:r>
              <a:rPr lang="en-US" altLang="ko-KR" dirty="0"/>
              <a:t> </a:t>
            </a:r>
            <a:r>
              <a:rPr lang="ko-KR" altLang="en-US" dirty="0"/>
              <a:t>모델로 돌아가보면</a:t>
            </a:r>
            <a:r>
              <a:rPr lang="en-US" altLang="ko-KR" dirty="0"/>
              <a:t>, Job Launcher</a:t>
            </a:r>
            <a:r>
              <a:rPr lang="ko-KR" altLang="en-US" dirty="0"/>
              <a:t>에 의해 </a:t>
            </a:r>
            <a:r>
              <a:rPr lang="en-US" altLang="ko-KR" dirty="0"/>
              <a:t>Batch</a:t>
            </a:r>
            <a:r>
              <a:rPr lang="ko-KR" altLang="en-US" dirty="0"/>
              <a:t>의 실행 단위인 </a:t>
            </a:r>
            <a:r>
              <a:rPr lang="en-US" altLang="ko-KR" dirty="0"/>
              <a:t>Job</a:t>
            </a:r>
            <a:r>
              <a:rPr lang="ko-KR" altLang="en-US" dirty="0"/>
              <a:t>이 실행된다고 했다</a:t>
            </a:r>
            <a:r>
              <a:rPr lang="en-US" altLang="ko-KR" dirty="0"/>
              <a:t>. </a:t>
            </a:r>
            <a:r>
              <a:rPr lang="ko-KR" altLang="en-US" dirty="0"/>
              <a:t>구체적으로는 위 </a:t>
            </a:r>
            <a:r>
              <a:rPr lang="ko-KR" altLang="en-US" dirty="0" err="1"/>
              <a:t>그림에서와</a:t>
            </a:r>
            <a:r>
              <a:rPr lang="ko-KR" altLang="en-US" dirty="0"/>
              <a:t> 같이 배치 </a:t>
            </a:r>
            <a:r>
              <a:rPr lang="en-US" altLang="ko-KR" dirty="0"/>
              <a:t>Job</a:t>
            </a:r>
            <a:r>
              <a:rPr lang="ko-KR" altLang="en-US" dirty="0"/>
              <a:t>이 실행되면 </a:t>
            </a:r>
            <a:r>
              <a:rPr lang="en-US" altLang="ko-KR" dirty="0" err="1"/>
              <a:t>JobInstance</a:t>
            </a:r>
            <a:r>
              <a:rPr lang="ko-KR" altLang="en-US" dirty="0"/>
              <a:t>가 생성되는데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en-US" altLang="ko-KR" dirty="0"/>
              <a:t>Job</a:t>
            </a:r>
            <a:r>
              <a:rPr lang="ko-KR" altLang="en-US" dirty="0"/>
              <a:t>의 논리적 실행의 단위이다</a:t>
            </a:r>
            <a:r>
              <a:rPr lang="en-US" altLang="ko-KR" dirty="0"/>
              <a:t>. </a:t>
            </a:r>
            <a:r>
              <a:rPr lang="ko-KR" altLang="en-US" dirty="0"/>
              <a:t>예를 들어 매일 실행될 것으로 예상되는 </a:t>
            </a:r>
            <a:r>
              <a:rPr lang="en-US" altLang="ko-KR" dirty="0"/>
              <a:t>Job</a:t>
            </a:r>
            <a:r>
              <a:rPr lang="ko-KR" altLang="en-US" dirty="0"/>
              <a:t>이 있을 때 </a:t>
            </a:r>
            <a:r>
              <a:rPr lang="en-US" altLang="ko-KR" dirty="0"/>
              <a:t>Job </a:t>
            </a:r>
            <a:r>
              <a:rPr lang="ko-KR" altLang="en-US" dirty="0"/>
              <a:t>구성은 한 번만 하겠지만</a:t>
            </a:r>
            <a:r>
              <a:rPr lang="en-US" altLang="ko-KR" dirty="0"/>
              <a:t>, </a:t>
            </a:r>
            <a:r>
              <a:rPr lang="ko-KR" altLang="en-US" dirty="0"/>
              <a:t>매일 새로운 파라미터</a:t>
            </a:r>
            <a:r>
              <a:rPr lang="en-US" altLang="ko-KR" dirty="0"/>
              <a:t>(</a:t>
            </a:r>
            <a:r>
              <a:rPr lang="ko-KR" altLang="en-US" dirty="0"/>
              <a:t>예를 들어 날짜</a:t>
            </a:r>
            <a:r>
              <a:rPr lang="en-US" altLang="ko-KR" dirty="0"/>
              <a:t>)</a:t>
            </a:r>
            <a:r>
              <a:rPr lang="ko-KR" altLang="en-US" dirty="0"/>
              <a:t>를</a:t>
            </a:r>
            <a:r>
              <a:rPr lang="en-US" altLang="ko-KR" dirty="0"/>
              <a:t> Job</a:t>
            </a:r>
            <a:r>
              <a:rPr lang="ko-KR" altLang="en-US" dirty="0"/>
              <a:t>에게 전달해 실행함으로써 새로운 </a:t>
            </a:r>
            <a:r>
              <a:rPr lang="en-US" altLang="ko-KR" dirty="0" err="1"/>
              <a:t>JobInstance</a:t>
            </a:r>
            <a:r>
              <a:rPr lang="ko-KR" altLang="en-US" dirty="0"/>
              <a:t>를 얻을 수 있을 것이다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en-US" altLang="ko-KR" dirty="0" err="1"/>
              <a:t>JobInstance</a:t>
            </a:r>
            <a:r>
              <a:rPr lang="ko-KR" altLang="en-US" dirty="0"/>
              <a:t>는 </a:t>
            </a:r>
            <a:r>
              <a:rPr lang="en-US" altLang="ko-KR" dirty="0"/>
              <a:t>Job </a:t>
            </a:r>
            <a:r>
              <a:rPr lang="ko-KR" altLang="en-US" dirty="0"/>
              <a:t>이름과 </a:t>
            </a:r>
            <a:r>
              <a:rPr lang="en-US" altLang="ko-KR" dirty="0"/>
              <a:t>Job</a:t>
            </a:r>
            <a:r>
              <a:rPr lang="ko-KR" altLang="en-US" dirty="0"/>
              <a:t>에 전달되어 실행 시에 사용되는 식별 파라미터로 식별됨을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한편 </a:t>
            </a:r>
            <a:r>
              <a:rPr lang="en-US" altLang="ko-KR" dirty="0" err="1"/>
              <a:t>JobExecution</a:t>
            </a:r>
            <a:r>
              <a:rPr lang="ko-KR" altLang="en-US" dirty="0"/>
              <a:t>은 </a:t>
            </a:r>
            <a:r>
              <a:rPr lang="en-US" altLang="ko-KR" dirty="0"/>
              <a:t>Job</a:t>
            </a:r>
            <a:r>
              <a:rPr lang="ko-KR" altLang="en-US" dirty="0"/>
              <a:t>의 실제 물리적 시도를 의미한다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JobInstance</a:t>
            </a:r>
            <a:r>
              <a:rPr lang="ko-KR" altLang="en-US" dirty="0"/>
              <a:t>는 여러 개의 </a:t>
            </a:r>
            <a:r>
              <a:rPr lang="en-US" altLang="ko-KR" dirty="0" err="1"/>
              <a:t>JobExecutions</a:t>
            </a:r>
            <a:r>
              <a:rPr lang="ko-KR" altLang="en-US" dirty="0"/>
              <a:t>를 가질 수 있다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en-US" altLang="ko-KR" dirty="0"/>
              <a:t>Job</a:t>
            </a:r>
            <a:r>
              <a:rPr lang="ko-KR" altLang="en-US" dirty="0"/>
              <a:t>이 처음부터 끝까지 단번에 실행 완료되었다면 해당 </a:t>
            </a:r>
            <a:r>
              <a:rPr lang="en-US" altLang="ko-KR" dirty="0" err="1"/>
              <a:t>JobInstance</a:t>
            </a:r>
            <a:r>
              <a:rPr lang="ko-KR" altLang="en-US" dirty="0"/>
              <a:t>와 </a:t>
            </a:r>
            <a:r>
              <a:rPr lang="en-US" altLang="ko-KR" dirty="0" err="1"/>
              <a:t>JobExecution</a:t>
            </a:r>
            <a:r>
              <a:rPr lang="ko-KR" altLang="en-US" dirty="0"/>
              <a:t>은 단 하나씩만 존재한다</a:t>
            </a:r>
            <a:r>
              <a:rPr lang="en-US" altLang="ko-KR" dirty="0"/>
              <a:t>. </a:t>
            </a:r>
            <a:r>
              <a:rPr lang="ko-KR" altLang="en-US" dirty="0"/>
              <a:t>하지만 첫 번째 </a:t>
            </a:r>
            <a:r>
              <a:rPr lang="en-US" altLang="ko-KR" dirty="0"/>
              <a:t>Job 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후 오류 상태로 종료됐다면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 err="1"/>
              <a:t>JobInstance</a:t>
            </a:r>
            <a:r>
              <a:rPr lang="ko-KR" altLang="en-US" dirty="0"/>
              <a:t>를 실행하려고 시도할 때마다 새로운 </a:t>
            </a:r>
            <a:r>
              <a:rPr lang="en-US" altLang="ko-KR" dirty="0" err="1"/>
              <a:t>JobExecution</a:t>
            </a:r>
            <a:r>
              <a:rPr lang="ko-KR" altLang="en-US" dirty="0"/>
              <a:t>이 생성된다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en-US" altLang="ko-KR" dirty="0" err="1"/>
              <a:t>JobInstance</a:t>
            </a:r>
            <a:r>
              <a:rPr lang="ko-KR" altLang="en-US" dirty="0"/>
              <a:t>에는 동일한 식별 파라미터가 전달된다</a:t>
            </a:r>
            <a:r>
              <a:rPr lang="en-US" altLang="ko-KR" dirty="0"/>
              <a:t>. </a:t>
            </a:r>
            <a:r>
              <a:rPr lang="ko-KR" altLang="en-US" dirty="0"/>
              <a:t>이는 성공적으로 완료된 </a:t>
            </a:r>
            <a:r>
              <a:rPr lang="en-US" altLang="ko-KR" dirty="0" err="1"/>
              <a:t>JobInstance</a:t>
            </a:r>
            <a:r>
              <a:rPr lang="en-US" altLang="ko-KR" dirty="0"/>
              <a:t>, </a:t>
            </a:r>
            <a:r>
              <a:rPr lang="ko-KR" altLang="en-US" dirty="0"/>
              <a:t>즉 동일한 식별 파라미터를 사용하는 </a:t>
            </a:r>
            <a:r>
              <a:rPr lang="en-US" altLang="ko-KR" dirty="0"/>
              <a:t>Job</a:t>
            </a:r>
            <a:r>
              <a:rPr lang="ko-KR" altLang="en-US" dirty="0"/>
              <a:t>은 다시 실행시킬 수 없다는 뜻이다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123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E415-666A-FED8-0618-B79C892DA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0D7417-51A0-51DF-3239-C117B3AF63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AE4E66-705E-2916-92CC-7937DB438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페이지에서 </a:t>
            </a:r>
            <a:r>
              <a:rPr lang="en-US" altLang="ko-KR" dirty="0" err="1"/>
              <a:t>JobInstance</a:t>
            </a:r>
            <a:r>
              <a:rPr lang="ko-KR" altLang="en-US" dirty="0"/>
              <a:t>와 </a:t>
            </a:r>
            <a:r>
              <a:rPr lang="en-US" altLang="ko-KR" dirty="0" err="1"/>
              <a:t>JobExecution</a:t>
            </a:r>
            <a:r>
              <a:rPr lang="ko-KR" altLang="en-US" dirty="0"/>
              <a:t>에 대해 살펴보았다</a:t>
            </a:r>
            <a:r>
              <a:rPr lang="en-US" altLang="ko-KR" dirty="0"/>
              <a:t>. </a:t>
            </a:r>
            <a:r>
              <a:rPr lang="ko-KR" altLang="en-US" dirty="0"/>
              <a:t>한편 </a:t>
            </a:r>
            <a:r>
              <a:rPr lang="en-US" altLang="ko-KR" dirty="0"/>
              <a:t>1</a:t>
            </a:r>
            <a:r>
              <a:rPr lang="ko-KR" altLang="en-US" dirty="0"/>
              <a:t>주차 때 스프링 배치를 수행하면 자동으로 배치를 위한 스키마가 생성된다는 점을 언급한 적 있다</a:t>
            </a:r>
            <a:r>
              <a:rPr lang="en-US" altLang="ko-KR" dirty="0"/>
              <a:t>. </a:t>
            </a:r>
            <a:r>
              <a:rPr lang="ko-KR" altLang="en-US" dirty="0"/>
              <a:t>이제 </a:t>
            </a:r>
            <a:r>
              <a:rPr lang="en-US" altLang="ko-KR" dirty="0"/>
              <a:t>Job </a:t>
            </a:r>
            <a:r>
              <a:rPr lang="ko-KR" altLang="en-US" dirty="0"/>
              <a:t>실행 시도 시 스프링 배치가 배치 상태를 각각 어떠한 테이블에 저장하는지 알 수 있게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D17B4-5826-FD87-76E4-0741A14AD8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426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3C8FD-4150-F9DA-78A2-160F4E21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8D6899-D892-A7F0-7266-C760630373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DC6BB0-F63E-1575-E8C2-1E319E9EF2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29152F-DA62-3911-F79C-1B63E1CC9D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723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1F139-37DE-06EE-35D5-250E8FF83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903D865-6E52-007D-D150-ADBB33452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8E8DF2-D9C6-3E6A-1120-0BD26415E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애플리케이션에서 세션을 사용해 상태를 공유하듯</a:t>
            </a:r>
            <a:r>
              <a:rPr lang="en-US" altLang="ko-KR" dirty="0"/>
              <a:t>, </a:t>
            </a:r>
            <a:r>
              <a:rPr lang="ko-KR" altLang="en-US" dirty="0"/>
              <a:t>스프링 배치에서는 </a:t>
            </a:r>
            <a:r>
              <a:rPr lang="en-US" altLang="ko-KR" dirty="0" err="1"/>
              <a:t>ExecutionContext</a:t>
            </a:r>
            <a:r>
              <a:rPr lang="ko-KR" altLang="en-US" dirty="0"/>
              <a:t>를 사용해 상태를 공유한다</a:t>
            </a:r>
            <a:r>
              <a:rPr lang="en-US" altLang="ko-KR" dirty="0"/>
              <a:t>. </a:t>
            </a:r>
            <a:r>
              <a:rPr lang="ko-KR" altLang="en-US" dirty="0"/>
              <a:t>이는 데이터의 사용 범위에 따라  </a:t>
            </a:r>
            <a:r>
              <a:rPr lang="en-US" altLang="ko-KR" dirty="0" err="1"/>
              <a:t>JobExecutionContext</a:t>
            </a:r>
            <a:r>
              <a:rPr lang="en-US" altLang="ko-KR" dirty="0"/>
              <a:t>, </a:t>
            </a:r>
            <a:r>
              <a:rPr lang="en-US" altLang="ko-KR" dirty="0" err="1"/>
              <a:t>StepExecutionContext</a:t>
            </a:r>
            <a:r>
              <a:rPr lang="ko-KR" altLang="en-US" dirty="0"/>
              <a:t>의 두 가지 종류로 나뉜다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 err="1"/>
              <a:t>JobExecutionContext</a:t>
            </a:r>
            <a:r>
              <a:rPr lang="ko-KR" altLang="en-US" dirty="0"/>
              <a:t>는 서로 다른 </a:t>
            </a:r>
            <a:r>
              <a:rPr lang="en-US" altLang="ko-KR" dirty="0"/>
              <a:t>Step</a:t>
            </a:r>
            <a:r>
              <a:rPr lang="ko-KR" altLang="en-US" dirty="0"/>
              <a:t>끼리 데이터를 공유할 수 있는 반면 </a:t>
            </a:r>
            <a:r>
              <a:rPr lang="en-US" altLang="ko-KR" dirty="0" err="1"/>
              <a:t>StepExecutionContext</a:t>
            </a:r>
            <a:r>
              <a:rPr lang="ko-KR" altLang="en-US" dirty="0"/>
              <a:t>는 같은 </a:t>
            </a:r>
            <a:r>
              <a:rPr lang="en-US" altLang="ko-KR" dirty="0"/>
              <a:t>Step </a:t>
            </a:r>
            <a:r>
              <a:rPr lang="ko-KR" altLang="en-US" dirty="0"/>
              <a:t>내부에서만 데이터를 공유할 수 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위에서 볼 수 있듯 이는 </a:t>
            </a:r>
            <a:r>
              <a:rPr lang="en-US" altLang="ko-KR" dirty="0" err="1"/>
              <a:t>JobExecution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StepExecution</a:t>
            </a:r>
            <a:r>
              <a:rPr lang="ko-KR" altLang="en-US" dirty="0"/>
              <a:t>의 일부분이기 때문에</a:t>
            </a:r>
            <a:r>
              <a:rPr lang="en-US" altLang="ko-KR" dirty="0"/>
              <a:t> </a:t>
            </a:r>
            <a:r>
              <a:rPr lang="ko-KR" altLang="en-US" dirty="0"/>
              <a:t>이를 사용하기 위해서는 </a:t>
            </a:r>
            <a:r>
              <a:rPr lang="en-US" altLang="ko-KR" dirty="0" err="1"/>
              <a:t>JobExecution</a:t>
            </a:r>
            <a:r>
              <a:rPr lang="en-US" altLang="ko-KR" dirty="0"/>
              <a:t> </a:t>
            </a:r>
            <a:r>
              <a:rPr lang="ko-KR" altLang="en-US" dirty="0"/>
              <a:t>혹은 </a:t>
            </a:r>
            <a:r>
              <a:rPr lang="en-US" altLang="ko-KR" dirty="0" err="1"/>
              <a:t>StepExecution</a:t>
            </a:r>
            <a:r>
              <a:rPr lang="ko-KR" altLang="en-US" dirty="0"/>
              <a:t>으로부터 가져와야 한다</a:t>
            </a:r>
            <a:r>
              <a:rPr lang="en-US" altLang="ko-KR" dirty="0"/>
              <a:t>. </a:t>
            </a:r>
            <a:r>
              <a:rPr lang="ko-KR" altLang="en-US" dirty="0"/>
              <a:t>구체적인 내용에 대해서는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C89A54-7E6D-3AA9-D97D-1D37CEA13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03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교안과 다른 점은 교안에서는 클래스 내에 </a:t>
            </a:r>
            <a:r>
              <a:rPr lang="en-US" altLang="ko-KR" dirty="0" err="1"/>
              <a:t>PlatformTransactionManager</a:t>
            </a:r>
            <a:r>
              <a:rPr lang="en-US" altLang="ko-KR" dirty="0"/>
              <a:t> </a:t>
            </a:r>
            <a:r>
              <a:rPr lang="ko-KR" altLang="en-US" dirty="0"/>
              <a:t>인터페이스를 필드로 두어 의존성을 주입했다</a:t>
            </a:r>
            <a:r>
              <a:rPr lang="en-US" altLang="ko-KR" dirty="0"/>
              <a:t>(DI). </a:t>
            </a:r>
            <a:r>
              <a:rPr lang="ko-KR" altLang="en-US" dirty="0"/>
              <a:t>나는 그냥 메소드의 파라미터로 해당 인터페이스를 주입했다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4C3416-6F99-4AAC-BE08-2D0ED5AA5E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488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1C6DD-2AE2-6A0D-E40A-3999484B2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CFBDBD-79A9-65FD-2B4A-9E8DA707E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3D2E-ED97-1C78-0348-8D2DE461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EFCF94-7BBD-2F81-3A4A-29516F352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DB2A9-F86B-EC1A-59AD-F7E5E26A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21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0A5C7-841E-E7BA-C941-B1D437C3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C91014-606C-D4ED-889A-F85746CE0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3D36BF-6714-8C2B-9326-C16C3DC6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DFD3C6-3D3F-828F-AD28-1C99D19C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658F66-A1CA-AA12-660F-0985AAA2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0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E9A2F9B-7E21-B0C6-8872-BA5859237F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89D30-6A5D-65DD-815A-1DFC8930DA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48C3F-6C0F-04F9-9162-1FA43E981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ABE1D-7F0B-CFB3-3D1C-FD1D6264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F4E1AA-A8F1-AC7C-AC83-D442D0DC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528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DF214-8905-C605-7705-B65FD35E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BF929F-AD06-3FA7-A28B-E535C59D7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44E61B-B0E3-C222-F6F4-B53D5869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2320AC-7C16-DDAA-9539-A2BD3D7E6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897DE7-A9BF-EE25-E19B-543F94F2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14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13FE4-903A-D838-F7B1-543E0DA49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93F0-649D-02A8-2467-01DD5C546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0F2FEC-160A-1B34-B6C3-6DC79319D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F55C78-2B09-A55E-E282-3732543C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A98497-81A3-171B-1D72-3D75B8DE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3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524BF-4A1A-6570-DF33-B6E9861E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E48629-236E-558A-20DC-36E374E98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4A5C432-8DC3-E19A-D7EA-40148EF70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3171E3-82B3-70AE-F21F-FE98038C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AC419-804F-2247-AC62-86BE96F7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312EA8-C4A4-756E-40F2-09661F08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961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86CA78-DF89-66ED-B8BC-D9728E0BE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7BEBCF-FD51-66F7-015B-18A08386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951BF0-63AA-0A33-175D-0BCE4BAC9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CB5FC3-033D-4C8A-9501-E5CA30A59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5C3190A-113E-32F5-E88D-A9F721D8B5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89B4D2-308D-6AD7-80ED-FB4E748D8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0EE45B-9871-869E-9B0A-89436DCD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476F9C-298A-36BA-C3F4-3F052594C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44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586D2-ACEB-6001-E95E-D3477F4A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B22AD5A-E607-DE5F-11DA-2F817E2BC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BC1221-282D-FB2E-1601-520C1B654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B71BB8-7925-02E8-06FA-F304F665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79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5ED9CB-6F70-B9F1-70B8-06854F493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FDD560-DC59-C967-8916-2256784F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374808-9EF8-F006-8A48-5EB61B2E3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085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554C2-F64B-B680-0435-11B5E40F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1394FF-B30B-C7B6-E7B8-A1CA9A2EC6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BF69B-5063-6E39-F04E-A4E4B9535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6F275B-5364-D979-52EF-7BC573FF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F5480A-7D8B-3551-1492-3AD46C8CA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6D0EE-448C-0B7D-F093-A856025CA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41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2FC99-43C2-CD81-89E9-5C06EE871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7EE9848-FC9D-B56A-4B31-6D56517DC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1BBDD3-A19E-05A5-1AAB-45BC0E8446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447F52-09CD-1720-F3BA-D15B8FC8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D283D4-1E67-BF91-6EA1-D7A8EABB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4767D-3F10-8E09-DF1D-095F7C201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464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6B0FC49-F2E9-9D96-4228-B236C3ADC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E4DDA6-8837-CA35-8DDA-9808FFEAD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41931A-A2F7-4F96-6122-1274030F8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6C26E-3361-42ED-85EF-CB4F22F4BFB5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153B02-1200-0CB0-AF4F-5021FDE391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E9380A-7C35-6706-6FBE-2327865C2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E5CC7-8B93-4823-B475-4C17B6491F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987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djh54.tistory.com/435" TargetMode="External"/><Relationship Id="rId3" Type="http://schemas.openxmlformats.org/officeDocument/2006/relationships/hyperlink" Target="https://medium.com/@18corsair/%EC%8A%A4%ED%94%84%EB%A7%81-%EB%B0%B0%EC%B9%98-spring-boot-%EA%B8%B0%EB%B0%98%EC%9C%BC%EB%A1%9C-%EA%B0%9C%EB%B0%9C%ED%95%98%EB%8A%94-spring-batch-%EC%A0%95%EC%88%98%EC%9B%90-%EA%B0%95%EC%82%AC%EB%8B%98-3%EC%9E%A5-job-jobinstance-jobparameter-d858f69e7daf" TargetMode="External"/><Relationship Id="rId7" Type="http://schemas.openxmlformats.org/officeDocument/2006/relationships/hyperlink" Target="https://umbum.dev/1238/" TargetMode="External"/><Relationship Id="rId2" Type="http://schemas.openxmlformats.org/officeDocument/2006/relationships/hyperlink" Target="https://robin00q.tistory.com/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zang9ha.tistory.com/431" TargetMode="External"/><Relationship Id="rId5" Type="http://schemas.openxmlformats.org/officeDocument/2006/relationships/hyperlink" Target="https://velog.io/@slolee/Spring-Batch-Step-Flow-Step-next-%EC%9D%98-%ED%95%A8%EC%A0%95" TargetMode="External"/><Relationship Id="rId4" Type="http://schemas.openxmlformats.org/officeDocument/2006/relationships/hyperlink" Target="https://amabile29.tistory.com/53" TargetMode="External"/><Relationship Id="rId9" Type="http://schemas.openxmlformats.org/officeDocument/2006/relationships/hyperlink" Target="https://sup2is.github.io/2020/11/16/how-spring-auto-configuration-works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hodolman.tistory.com/5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30B70-21F9-843C-BBC7-10D964BFB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altLang="ko-KR" dirty="0"/>
              <a:t>3</a:t>
            </a:r>
            <a:r>
              <a:rPr lang="ko-KR" altLang="en-US" dirty="0"/>
              <a:t>주차 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2C79DD-5DA9-F5EF-6308-83458685D4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pPr algn="r"/>
            <a:r>
              <a:rPr lang="ko-KR" altLang="en-US" dirty="0" err="1"/>
              <a:t>엄홍준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35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409E-9224-9EA5-8608-2B21B4B50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16B26-B5E7-3B6F-74A2-24E21B3C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Hello world(</a:t>
            </a:r>
            <a:r>
              <a:rPr lang="en-US" altLang="ko-KR" sz="2000" dirty="0" err="1"/>
              <a:t>SimpleJob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6BB2F5A-1129-3619-A88E-220A38B9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073447"/>
            <a:ext cx="10515600" cy="1855694"/>
          </a:xfrm>
        </p:spPr>
      </p:pic>
    </p:spTree>
    <p:extLst>
      <p:ext uri="{BB962C8B-B14F-4D97-AF65-F5344CB8AC3E}">
        <p14:creationId xmlns:p14="http://schemas.microsoft.com/office/powerpoint/2010/main" val="719883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3E44E-4C36-82F0-CD49-9169EB2BB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4E297-A3C6-EEC3-57FA-5FC62F7C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Hello world(</a:t>
            </a:r>
            <a:r>
              <a:rPr lang="en-US" altLang="ko-KR" sz="2000" dirty="0" err="1"/>
              <a:t>SimpleJob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151FD22-6B34-8088-16C9-3B8F5C349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565" y="1588216"/>
            <a:ext cx="9018870" cy="4904659"/>
          </a:xfrm>
        </p:spPr>
      </p:pic>
    </p:spTree>
    <p:extLst>
      <p:ext uri="{BB962C8B-B14F-4D97-AF65-F5344CB8AC3E}">
        <p14:creationId xmlns:p14="http://schemas.microsoft.com/office/powerpoint/2010/main" val="2479146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E0696-8CF4-61F7-C1FB-9A50CF04E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9D9AF-DB9A-3A50-7951-0459E321F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Hello world(</a:t>
            </a:r>
            <a:r>
              <a:rPr lang="en-US" altLang="ko-KR" sz="2000" dirty="0" err="1"/>
              <a:t>SimpleJob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0B67B1D-BFC2-8BC1-4771-1051F031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515600" cy="45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39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279B-0569-9EA6-2312-86CF127A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8486E-3437-91AE-3B72-36D2764EB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Hello world(</a:t>
            </a:r>
            <a:r>
              <a:rPr lang="en-US" altLang="ko-KR" sz="2000" dirty="0" err="1"/>
              <a:t>SimpleJob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935BF0-85A4-9A06-9082-10FF3916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40" y="1614488"/>
            <a:ext cx="9716120" cy="4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5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B4A73-FF12-E81B-E592-6A00D8224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5C2068-3205-A894-5F42-52D560A9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E98E26-F99E-1DB7-7835-49B0EA20E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581" y="1573416"/>
            <a:ext cx="8358838" cy="508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3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F9A87-BAD1-A6D8-E0F0-AEEF1E91D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2AAA3-97C0-504C-545C-053BE1B91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DD4E0F-9649-D5C0-563C-63E3448F5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617883"/>
            <a:ext cx="11210925" cy="49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48196-4DAD-D5F6-3587-D85F9D2EB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415C6A-B695-5CEE-C872-E8AD687D0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8D8EF-ECF9-6C34-DFE6-09ECE9CD5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1928191"/>
            <a:ext cx="11687175" cy="373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59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E3728-E4D6-C965-5D54-A52CC9E6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CD9633-6A91-0765-3B7A-A8290FCBE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45EDDA-B438-A22A-5289-1BCEB10EB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48" y="1568279"/>
            <a:ext cx="6168503" cy="55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91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259A6-F6CD-9F98-6687-0BA8C0874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86951-E719-919D-BAE8-E0B52A44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78891F-F41C-9EEC-4C40-8DBA84BC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" y="1889385"/>
            <a:ext cx="11763375" cy="420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61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09657-6A52-A5FA-6F36-9BD4B4266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7CDB7-CC36-4FC5-F468-CCE6184F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CE35B0-AF72-1C43-A2E1-9B65B402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" y="2169083"/>
            <a:ext cx="11630025" cy="271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00D65-82BE-AB2B-DACB-F235C3A4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BBD99D-9F0F-4D19-E9ED-15652B673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endParaRPr lang="en-US" altLang="ko-KR" dirty="0"/>
          </a:p>
          <a:p>
            <a:pPr lvl="1"/>
            <a:r>
              <a:rPr lang="ko-KR" altLang="en-US" dirty="0"/>
              <a:t>스프링 배치 모델 두 가지</a:t>
            </a:r>
            <a:endParaRPr lang="en-US" altLang="ko-KR" dirty="0"/>
          </a:p>
          <a:p>
            <a:pPr lvl="1"/>
            <a:r>
              <a:rPr lang="en-US" altLang="ko-KR" dirty="0"/>
              <a:t>Hello world</a:t>
            </a:r>
          </a:p>
          <a:p>
            <a:pPr lvl="1"/>
            <a:r>
              <a:rPr lang="ko-KR" altLang="en-US" dirty="0"/>
              <a:t>분기 처리</a:t>
            </a:r>
            <a:r>
              <a:rPr lang="en-US" altLang="ko-KR" dirty="0"/>
              <a:t>(</a:t>
            </a:r>
            <a:r>
              <a:rPr lang="ko-KR" altLang="en-US" dirty="0"/>
              <a:t>예외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Chunk 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trike="sngStrike" dirty="0"/>
              <a:t>DB </a:t>
            </a:r>
            <a:r>
              <a:rPr lang="ko-KR" altLang="en-US" strike="sngStrike" dirty="0"/>
              <a:t>분리</a:t>
            </a:r>
            <a:endParaRPr lang="en-US" altLang="ko-KR" strike="sngStrike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레퍼런스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1559650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E9B19-65D3-3CB2-C057-EA49A5126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800FA1-3632-87FF-15BA-96552705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분기처리</a:t>
            </a:r>
            <a:r>
              <a:rPr lang="en-US" altLang="ko-KR" sz="2000" dirty="0"/>
              <a:t>(</a:t>
            </a:r>
            <a:r>
              <a:rPr lang="ko-KR" altLang="en-US" sz="2000" dirty="0"/>
              <a:t>예외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7770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1AFDE-8786-FF17-C54F-6B3230E27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139D6-682B-4787-D256-E9534992D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Chunk </a:t>
            </a:r>
            <a:r>
              <a:rPr lang="ko-KR" altLang="en-US" sz="2000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9B0BBC-8048-3F0C-AC11-B31DB690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725" y="1516238"/>
            <a:ext cx="8582550" cy="52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616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03EB6-04E4-3198-5664-388DA1265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1CBA4-E7BD-110F-3A0D-0164F918A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Chunk </a:t>
            </a:r>
            <a:r>
              <a:rPr lang="ko-KR" altLang="en-US" sz="2000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DC8C21-07FE-2B14-DCCC-608D7401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02" y="1488669"/>
            <a:ext cx="9226195" cy="52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663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8B4F0-A82F-B6E8-02BC-AFAC99B32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6FB12F-E95F-22A3-568E-3AC860C5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Chunk </a:t>
            </a:r>
            <a:r>
              <a:rPr lang="ko-KR" altLang="en-US" sz="2000" dirty="0"/>
              <a:t>모델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3A15C9-43A2-4F5C-C7EF-C54B448A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2" y="1690688"/>
            <a:ext cx="10428396" cy="501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50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A175C-E2FA-7DBC-DDD4-C9DB2CA74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38F65-C856-A93F-6255-32D300C7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Chunk </a:t>
            </a:r>
            <a:r>
              <a:rPr lang="ko-KR" altLang="en-US" sz="2000" dirty="0"/>
              <a:t>모델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A548F2-14D4-3BEF-D8A8-CD6F9D03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637" y="1943100"/>
            <a:ext cx="80867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1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8A0A93-D3F5-7CFF-42E0-F557CE54D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245A53-A95B-AA60-2CE6-2557482E0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CommandLineJobRunner</a:t>
            </a:r>
            <a:endParaRPr lang="en-US" altLang="ko-KR" dirty="0"/>
          </a:p>
          <a:p>
            <a:pPr lvl="1"/>
            <a:r>
              <a:rPr lang="ko-KR" altLang="en-US" sz="1800" dirty="0"/>
              <a:t>스크립트를 이용하거나 명령행에서 직접 </a:t>
            </a:r>
            <a:r>
              <a:rPr lang="en-US" altLang="ko-KR" sz="1800" dirty="0"/>
              <a:t>Job</a:t>
            </a:r>
            <a:r>
              <a:rPr lang="ko-KR" altLang="en-US" sz="1800" dirty="0"/>
              <a:t>을 실행할 때 사용</a:t>
            </a:r>
            <a:endParaRPr lang="en-US" altLang="ko-KR" sz="1800" dirty="0"/>
          </a:p>
          <a:p>
            <a:pPr marL="457200" lvl="1" indent="0">
              <a:buNone/>
            </a:pPr>
            <a:endParaRPr lang="en-US" altLang="ko-KR" sz="1800" dirty="0"/>
          </a:p>
          <a:p>
            <a:pPr marL="514350" indent="-514350">
              <a:buFont typeface="+mj-lt"/>
              <a:buAutoNum type="arabicPeriod"/>
            </a:pPr>
            <a:r>
              <a:rPr lang="en-US" altLang="ko-KR" dirty="0" err="1"/>
              <a:t>JobRegistryBackgroundJobRunner</a:t>
            </a:r>
            <a:endParaRPr lang="en-US" altLang="ko-KR" dirty="0"/>
          </a:p>
          <a:p>
            <a:pPr lvl="1"/>
            <a:r>
              <a:rPr lang="ko-KR" altLang="en-US" sz="1800" dirty="0" err="1"/>
              <a:t>쿼츠</a:t>
            </a:r>
            <a:r>
              <a:rPr lang="en-US" altLang="ko-KR" sz="1800" dirty="0"/>
              <a:t>(Quartz)</a:t>
            </a:r>
            <a:r>
              <a:rPr lang="ko-KR" altLang="en-US" sz="1800" dirty="0"/>
              <a:t>나 </a:t>
            </a:r>
            <a:r>
              <a:rPr lang="ko-KR" altLang="en-US" sz="1800" dirty="0" err="1"/>
              <a:t>후크와</a:t>
            </a:r>
            <a:r>
              <a:rPr lang="ko-KR" altLang="en-US" sz="1800" dirty="0"/>
              <a:t> 같은 </a:t>
            </a:r>
            <a:r>
              <a:rPr lang="ko-KR" altLang="en-US" sz="1800" dirty="0" err="1"/>
              <a:t>스케쥴러를</a:t>
            </a:r>
            <a:r>
              <a:rPr lang="ko-KR" altLang="en-US" sz="1800" dirty="0"/>
              <a:t> 사용해 </a:t>
            </a:r>
            <a:r>
              <a:rPr lang="en-US" altLang="ko-KR" sz="1800" dirty="0"/>
              <a:t>Job</a:t>
            </a:r>
            <a:r>
              <a:rPr lang="ko-KR" altLang="en-US" sz="1800" dirty="0"/>
              <a:t>을 실행할 때 사용</a:t>
            </a:r>
          </a:p>
        </p:txBody>
      </p:sp>
    </p:spTree>
    <p:extLst>
      <p:ext uri="{BB962C8B-B14F-4D97-AF65-F5344CB8AC3E}">
        <p14:creationId xmlns:p14="http://schemas.microsoft.com/office/powerpoint/2010/main" val="677627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D6DA5C-C02D-8B34-AC3B-E8E669F5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en-US" altLang="ko-KR" sz="2000" dirty="0" err="1"/>
              <a:t>CommandLineJobRunner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EB852-B4E6-E836-0257-945CC4748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3878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D7F98-FCF1-16D3-FF21-66910FCE0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C21C7-8283-4FF2-F74E-17D96B9E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en-US" altLang="ko-KR" sz="2000" dirty="0" err="1"/>
              <a:t>JobRegistryBackgroundJobRunner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A2224D-368B-35C5-96CD-EB570DB74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6373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F2D79-D575-B559-6AF3-D59FBFDB4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6A167-68FE-0920-9F05-801D790B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ko-KR" altLang="en-US" sz="2000" dirty="0"/>
              <a:t>즉시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28CF79-1417-B779-F0EC-1757A06C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2" y="1690688"/>
            <a:ext cx="111156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7A84-FA66-03D0-01C2-E2CE36BC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C9C09-2CA2-78A0-738B-BF7F0CF46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ko-KR" altLang="en-US" sz="2000" dirty="0"/>
              <a:t>즉시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F3409F-DD8F-F8A5-F2EE-2A0DC062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587079"/>
            <a:ext cx="9867900" cy="476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1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F285D-4EB7-A255-CADD-A7B655EC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Tasklet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822F7AC-E795-5F5F-D144-6ABC63A0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1643"/>
            <a:ext cx="10515600" cy="2105319"/>
          </a:xfrm>
        </p:spPr>
        <p:txBody>
          <a:bodyPr/>
          <a:lstStyle/>
          <a:p>
            <a:r>
              <a:rPr lang="en-US" altLang="ko-KR" sz="1800" dirty="0"/>
              <a:t>Step</a:t>
            </a:r>
            <a:r>
              <a:rPr lang="ko-KR" altLang="en-US" sz="1800" dirty="0"/>
              <a:t>이</a:t>
            </a:r>
            <a:r>
              <a:rPr lang="en-US" altLang="ko-KR" sz="1800" dirty="0"/>
              <a:t> </a:t>
            </a:r>
            <a:r>
              <a:rPr lang="ko-KR" altLang="en-US" sz="1800" dirty="0"/>
              <a:t>중지될 때까지 </a:t>
            </a:r>
            <a:r>
              <a:rPr lang="en-US" altLang="ko-KR" sz="1800" dirty="0"/>
              <a:t>execute </a:t>
            </a:r>
            <a:r>
              <a:rPr lang="ko-KR" altLang="en-US" sz="1800" dirty="0"/>
              <a:t>메소드 반복 수행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(</a:t>
            </a:r>
            <a:r>
              <a:rPr lang="ko-KR" altLang="en-US" sz="1800" dirty="0"/>
              <a:t>이때 </a:t>
            </a:r>
            <a:r>
              <a:rPr lang="en-US" altLang="ko-KR" sz="1800" dirty="0" err="1"/>
              <a:t>Tasklet</a:t>
            </a:r>
            <a:r>
              <a:rPr lang="ko-KR" altLang="en-US" sz="1800" dirty="0"/>
              <a:t> 클래스 </a:t>
            </a:r>
            <a:r>
              <a:rPr lang="en-US" altLang="ko-KR" sz="1800" dirty="0"/>
              <a:t>execute </a:t>
            </a:r>
            <a:r>
              <a:rPr lang="ko-KR" altLang="en-US" sz="1800" dirty="0"/>
              <a:t>메소드 리턴 타입은 종료</a:t>
            </a:r>
            <a:r>
              <a:rPr lang="en-US" altLang="ko-KR" sz="1800" dirty="0"/>
              <a:t>, </a:t>
            </a:r>
            <a:r>
              <a:rPr lang="ko-KR" altLang="en-US" sz="1800" dirty="0"/>
              <a:t>다시 실행 두 가지</a:t>
            </a:r>
            <a:r>
              <a:rPr lang="en-US" altLang="ko-KR" sz="1800" dirty="0"/>
              <a:t>)</a:t>
            </a:r>
          </a:p>
          <a:p>
            <a:r>
              <a:rPr lang="en-US" altLang="ko-KR" sz="1800" dirty="0"/>
              <a:t>Execute </a:t>
            </a:r>
            <a:r>
              <a:rPr lang="ko-KR" altLang="en-US" sz="1800" dirty="0"/>
              <a:t>메소드 수행할 때마다 독립적 트랜잭션 생성</a:t>
            </a:r>
            <a:endParaRPr lang="en-US" altLang="ko-KR" sz="1800" dirty="0"/>
          </a:p>
          <a:p>
            <a:r>
              <a:rPr lang="ko-KR" altLang="en-US" sz="1800" dirty="0"/>
              <a:t>초기화</a:t>
            </a:r>
            <a:r>
              <a:rPr lang="en-US" altLang="ko-KR" sz="1800" dirty="0"/>
              <a:t>, </a:t>
            </a:r>
            <a:r>
              <a:rPr lang="ko-KR" altLang="en-US" sz="1800" dirty="0"/>
              <a:t>저장 프로시저 실행</a:t>
            </a:r>
            <a:r>
              <a:rPr lang="en-US" altLang="ko-KR" sz="1800" dirty="0"/>
              <a:t>, </a:t>
            </a:r>
            <a:r>
              <a:rPr lang="ko-KR" altLang="en-US" sz="1800" dirty="0"/>
              <a:t>알림 전송 등 간단한 </a:t>
            </a:r>
            <a:r>
              <a:rPr lang="en-US" altLang="ko-KR" sz="1800" dirty="0"/>
              <a:t>Job</a:t>
            </a:r>
            <a:r>
              <a:rPr lang="ko-KR" altLang="en-US" sz="1800" dirty="0"/>
              <a:t>에서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27405A31-6413-AAB0-525E-8E60973E3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6782"/>
            <a:ext cx="7421011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62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06F42C-15D4-EDF2-17D4-A2D3F6AFB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1021-3393-7498-60EB-97F6245F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ko-KR" altLang="en-US" sz="2000" dirty="0"/>
              <a:t>예약 실행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3D4119-D9C2-0962-D586-0F536AA8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56" y="1550645"/>
            <a:ext cx="9767887" cy="519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98DCE-78A2-D104-55A6-B5325FE7A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389CC4-64F5-CCEA-3105-0F0334BA4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JobLauncher</a:t>
            </a:r>
            <a:r>
              <a:rPr lang="en-US" altLang="ko-KR" dirty="0"/>
              <a:t>(</a:t>
            </a:r>
            <a:r>
              <a:rPr lang="ko-KR" altLang="en-US" dirty="0"/>
              <a:t>무조건 실행 </a:t>
            </a:r>
            <a:r>
              <a:rPr lang="en-US" altLang="ko-KR" dirty="0"/>
              <a:t>x)</a:t>
            </a:r>
            <a:br>
              <a:rPr lang="en-US" altLang="ko-KR" dirty="0"/>
            </a:br>
            <a:r>
              <a:rPr lang="ko-KR" altLang="en-US" sz="2000" dirty="0"/>
              <a:t>예약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772E2C-C0AD-F26A-C9B3-0A7BA465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1523084"/>
            <a:ext cx="10201275" cy="522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38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E77CD-60F4-EDC1-7B55-54409D00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분리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24067C-201E-C005-4A8A-6EE3BD17D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728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F9EF3-7C58-1FEA-4498-95F2AD3B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레퍼런스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F4B3A0-7049-0F21-648C-19E7D4318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>
                <a:hlinkClick r:id="rId2"/>
              </a:rPr>
              <a:t>Job, </a:t>
            </a:r>
            <a:r>
              <a:rPr lang="en-US" altLang="ko-KR" sz="1400" dirty="0" err="1">
                <a:hlinkClick r:id="rId2"/>
              </a:rPr>
              <a:t>JobInstance</a:t>
            </a:r>
            <a:r>
              <a:rPr lang="en-US" altLang="ko-KR" sz="1400" dirty="0">
                <a:hlinkClick r:id="rId2"/>
              </a:rPr>
              <a:t>, </a:t>
            </a:r>
            <a:r>
              <a:rPr lang="en-US" altLang="ko-KR" sz="1400" dirty="0" err="1">
                <a:hlinkClick r:id="rId2"/>
              </a:rPr>
              <a:t>JobExecution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 err="1">
                <a:hlinkClick r:id="rId4"/>
              </a:rPr>
              <a:t>ExecutionContext</a:t>
            </a:r>
            <a:endParaRPr lang="en-US" altLang="ko-KR" sz="1400" dirty="0">
              <a:hlinkClick r:id="rId3"/>
            </a:endParaRPr>
          </a:p>
          <a:p>
            <a:r>
              <a:rPr lang="en-US" altLang="ko-KR" sz="1400" dirty="0" err="1">
                <a:hlinkClick r:id="rId5"/>
              </a:rPr>
              <a:t>FlowBuilder</a:t>
            </a:r>
            <a:r>
              <a:rPr lang="ko-KR" altLang="en-US" sz="1400" dirty="0">
                <a:hlinkClick r:id="rId5"/>
              </a:rPr>
              <a:t>의</a:t>
            </a:r>
            <a:r>
              <a:rPr lang="en-US" altLang="ko-KR" sz="1400" dirty="0">
                <a:hlinkClick r:id="rId5"/>
              </a:rPr>
              <a:t> next </a:t>
            </a:r>
            <a:r>
              <a:rPr lang="ko-KR" altLang="en-US" sz="1400" dirty="0">
                <a:hlinkClick r:id="rId5"/>
              </a:rPr>
              <a:t>메소드</a:t>
            </a:r>
            <a:endParaRPr lang="en-US" altLang="ko-KR" sz="1400" dirty="0"/>
          </a:p>
          <a:p>
            <a:r>
              <a:rPr lang="en-US" altLang="ko-KR" sz="1400" dirty="0" err="1">
                <a:hlinkClick r:id="rId6"/>
              </a:rPr>
              <a:t>JobLauncher</a:t>
            </a:r>
            <a:endParaRPr lang="en-US" altLang="ko-KR" sz="1400" dirty="0"/>
          </a:p>
          <a:p>
            <a:r>
              <a:rPr lang="en-US" altLang="ko-KR" sz="1400" dirty="0" err="1">
                <a:hlinkClick r:id="rId7"/>
              </a:rPr>
              <a:t>JobLauncherApplicationRunner</a:t>
            </a:r>
            <a:endParaRPr lang="en-US" altLang="ko-KR" sz="1400" dirty="0"/>
          </a:p>
          <a:p>
            <a:r>
              <a:rPr lang="ko-KR" altLang="en-US" sz="1400" dirty="0"/>
              <a:t>강의 교안</a:t>
            </a:r>
            <a:endParaRPr lang="en-US" altLang="ko-KR" sz="1400" dirty="0"/>
          </a:p>
          <a:p>
            <a:r>
              <a:rPr lang="ko-KR" altLang="en-US" sz="1400" dirty="0"/>
              <a:t>스프링배치 완벽가이드 </a:t>
            </a:r>
            <a:r>
              <a:rPr lang="en-US" altLang="ko-KR" sz="1400" dirty="0"/>
              <a:t>2/E</a:t>
            </a:r>
          </a:p>
          <a:p>
            <a:r>
              <a:rPr lang="ko-KR" altLang="en-US" sz="1400" dirty="0" err="1"/>
              <a:t>스프링부트</a:t>
            </a:r>
            <a:endParaRPr lang="en-US" altLang="ko-KR" sz="1400" dirty="0"/>
          </a:p>
          <a:p>
            <a:pPr lvl="1"/>
            <a:r>
              <a:rPr lang="en-US" altLang="ko-KR" sz="1000" dirty="0">
                <a:hlinkClick r:id="rId8"/>
              </a:rPr>
              <a:t>Jar </a:t>
            </a:r>
            <a:r>
              <a:rPr lang="ko-KR" altLang="en-US" sz="1000" dirty="0">
                <a:hlinkClick r:id="rId8"/>
              </a:rPr>
              <a:t>파일 생성 방법</a:t>
            </a:r>
            <a:endParaRPr lang="en-US" altLang="ko-KR" sz="1000" dirty="0"/>
          </a:p>
          <a:p>
            <a:pPr lvl="1"/>
            <a:r>
              <a:rPr lang="en-US" altLang="ko-KR" sz="1000" dirty="0">
                <a:hlinkClick r:id="rId9"/>
              </a:rPr>
              <a:t>Auto-Configuration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7763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267166-282F-999C-2520-4ABC54F5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기타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03A5E-0EE8-3BF3-B18D-94998DEED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질의</a:t>
            </a:r>
            <a:endParaRPr lang="en-US" altLang="ko-KR" dirty="0"/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/>
              <a:t>@EnableBatchProcessing: </a:t>
            </a:r>
            <a:r>
              <a:rPr lang="en-US" altLang="ko-KR" sz="1600" dirty="0">
                <a:hlinkClick r:id="rId2"/>
              </a:rPr>
              <a:t>Spring Batch 5</a:t>
            </a:r>
            <a:r>
              <a:rPr lang="en-US" altLang="ko-KR" sz="1600" dirty="0"/>
              <a:t>(Spring Boot 3)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ko-KR" sz="1600" dirty="0" err="1"/>
              <a:t>batch.jdbc.initialize</a:t>
            </a:r>
            <a:r>
              <a:rPr lang="en-US" altLang="ko-KR" sz="1600" dirty="0"/>
              <a:t>-schema: always</a:t>
            </a:r>
          </a:p>
          <a:p>
            <a:r>
              <a:rPr lang="ko-KR" altLang="en-US" dirty="0"/>
              <a:t>로깅</a:t>
            </a:r>
          </a:p>
        </p:txBody>
      </p:sp>
    </p:spTree>
    <p:extLst>
      <p:ext uri="{BB962C8B-B14F-4D97-AF65-F5344CB8AC3E}">
        <p14:creationId xmlns:p14="http://schemas.microsoft.com/office/powerpoint/2010/main" val="211390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5C488-D7C7-E7E2-64B7-1989D07A5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53F85-45C8-E52E-5E33-F4EF99D8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(Chunk)</a:t>
            </a:r>
            <a:endParaRPr lang="ko-KR" altLang="en-US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B1D8BA-28AB-776D-7CB2-4E57785D4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32303"/>
            <a:ext cx="10515600" cy="1844659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대용량 데이터 처리시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84421D-F816-2AEF-2945-0643DAD7A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776"/>
            <a:ext cx="7602011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32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1E763-BE6B-0AC5-E7CF-C30B99EA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Tasklet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089BCE7F-EBE0-EA23-5A83-C36234623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3512" y="2039144"/>
            <a:ext cx="9324975" cy="3924300"/>
          </a:xfrm>
        </p:spPr>
      </p:pic>
    </p:spTree>
    <p:extLst>
      <p:ext uri="{BB962C8B-B14F-4D97-AF65-F5344CB8AC3E}">
        <p14:creationId xmlns:p14="http://schemas.microsoft.com/office/powerpoint/2010/main" val="3039717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C1E9-2222-0BED-ABA8-98B4140CE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6E042-5CBD-E222-DCB7-A2C59971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Tasklet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D64CB6-A750-F8DB-2F96-EE8C3919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775" y="1690688"/>
            <a:ext cx="63684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0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E3671-4A0A-9992-1510-0B867CB5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212898-C639-8224-C36B-2B9AC53C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Tasklet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AFC603-9736-CAE1-4865-6E177A4E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199" y="1690688"/>
            <a:ext cx="6553601" cy="511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4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68DC-F011-60EC-B85E-E41F226F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7A237-3AFB-0064-DE58-A67D690B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ko-KR" altLang="en-US" sz="2000" dirty="0"/>
              <a:t>스프링 배치 모델 두 가지</a:t>
            </a:r>
            <a:r>
              <a:rPr lang="en-US" altLang="ko-KR" sz="2000" dirty="0"/>
              <a:t>(</a:t>
            </a:r>
            <a:r>
              <a:rPr lang="en-US" altLang="ko-KR" sz="2000" dirty="0" err="1"/>
              <a:t>Tasklet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A9235A-7A4D-BECA-47EE-272D48C51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47" y="1690688"/>
            <a:ext cx="756390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C8E78-EF41-3873-89EC-7E091709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err="1"/>
              <a:t>Tasklet</a:t>
            </a:r>
            <a:r>
              <a:rPr lang="ko-KR" altLang="en-US" dirty="0"/>
              <a:t> 구현체 사용 배치 처리</a:t>
            </a:r>
            <a:br>
              <a:rPr lang="en-US" altLang="ko-KR" dirty="0"/>
            </a:br>
            <a:r>
              <a:rPr lang="en-US" altLang="ko-KR" sz="2000" dirty="0"/>
              <a:t>Hello world(</a:t>
            </a:r>
            <a:r>
              <a:rPr lang="en-US" altLang="ko-KR" sz="2000" dirty="0" err="1"/>
              <a:t>SimpleJob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21E888C-F987-D0D9-B2BB-A5F0BD79F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77944" y="1825625"/>
            <a:ext cx="6636111" cy="4351338"/>
          </a:xfrm>
        </p:spPr>
      </p:pic>
    </p:spTree>
    <p:extLst>
      <p:ext uri="{BB962C8B-B14F-4D97-AF65-F5344CB8AC3E}">
        <p14:creationId xmlns:p14="http://schemas.microsoft.com/office/powerpoint/2010/main" val="106105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1437</Words>
  <Application>Microsoft Office PowerPoint</Application>
  <PresentationFormat>와이드스크린</PresentationFormat>
  <Paragraphs>123</Paragraphs>
  <Slides>34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3주차 정리</vt:lpstr>
      <vt:lpstr>목차</vt:lpstr>
      <vt:lpstr>Tasklet 구현체 사용 배치 처리 스프링 배치 모델 두 가지(Tasklet)</vt:lpstr>
      <vt:lpstr>Tasklet 구현체 사용 배치 처리 스프링 배치 모델 두 가지(Chunk)</vt:lpstr>
      <vt:lpstr>Tasklet 구현체 사용 배치 처리 스프링 배치 모델 두 가지(Tasklet)</vt:lpstr>
      <vt:lpstr>Tasklet 구현체 사용 배치 처리 스프링 배치 모델 두 가지(Tasklet)</vt:lpstr>
      <vt:lpstr>Tasklet 구현체 사용 배치 처리 스프링 배치 모델 두 가지(Tasklet)</vt:lpstr>
      <vt:lpstr>Tasklet 구현체 사용 배치 처리 스프링 배치 모델 두 가지(Tasklet)</vt:lpstr>
      <vt:lpstr>Tasklet 구현체 사용 배치 처리 Hello world(SimpleJob)</vt:lpstr>
      <vt:lpstr>Tasklet 구현체 사용 배치 처리 Hello world(SimpleJob)</vt:lpstr>
      <vt:lpstr>Tasklet 구현체 사용 배치 처리 Hello world(SimpleJob)</vt:lpstr>
      <vt:lpstr>Tasklet 구현체 사용 배치 처리 Hello world(SimpleJob)</vt:lpstr>
      <vt:lpstr>Tasklet 구현체 사용 배치 처리 Hello world(SimpleJob)</vt:lpstr>
      <vt:lpstr>Tasklet 구현체 사용 배치 처리 분기처리(예외)</vt:lpstr>
      <vt:lpstr>Tasklet 구현체 사용 배치 처리 분기처리(예외)</vt:lpstr>
      <vt:lpstr>Tasklet 구현체 사용 배치 처리 분기처리(예외)</vt:lpstr>
      <vt:lpstr>Tasklet 구현체 사용 배치 처리 분기처리(예외)</vt:lpstr>
      <vt:lpstr>Tasklet 구현체 사용 배치 처리 분기처리(예외)</vt:lpstr>
      <vt:lpstr>Tasklet 구현체 사용 배치 처리 분기처리(예외)</vt:lpstr>
      <vt:lpstr>Tasklet 구현체 사용 배치 처리 분기처리(예외)</vt:lpstr>
      <vt:lpstr>Tasklet 구현체 사용 배치 처리 Chunk 모델</vt:lpstr>
      <vt:lpstr>Tasklet 구현체 사용 배치 처리 Chunk 모델</vt:lpstr>
      <vt:lpstr>Tasklet 구현체 사용 배치 처리 Chunk 모델</vt:lpstr>
      <vt:lpstr>Tasklet 구현체 사용 배치 처리 Chunk 모델</vt:lpstr>
      <vt:lpstr>JobLauncher(무조건 실행 x)</vt:lpstr>
      <vt:lpstr>JobLauncher(무조건 실행 x) CommandLineJobRunner</vt:lpstr>
      <vt:lpstr>JobLauncher(무조건 실행 x) JobRegistryBackgroundJobRunner</vt:lpstr>
      <vt:lpstr>JobLauncher(무조건 실행 x) 즉시 실행</vt:lpstr>
      <vt:lpstr>JobLauncher(무조건 실행 x) 즉시 실행</vt:lpstr>
      <vt:lpstr>JobLauncher(무조건 실행 x) 예약 실행</vt:lpstr>
      <vt:lpstr>JobLauncher(무조건 실행 x) 예약 실행</vt:lpstr>
      <vt:lpstr>DB 분리</vt:lpstr>
      <vt:lpstr>레퍼런스</vt:lpstr>
      <vt:lpstr>기타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hongjun eom</dc:creator>
  <cp:lastModifiedBy>hongjun eom</cp:lastModifiedBy>
  <cp:revision>188</cp:revision>
  <dcterms:created xsi:type="dcterms:W3CDTF">2024-10-14T15:32:30Z</dcterms:created>
  <dcterms:modified xsi:type="dcterms:W3CDTF">2024-10-22T08:02:20Z</dcterms:modified>
</cp:coreProperties>
</file>